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47D"/>
    <a:srgbClr val="000000"/>
    <a:srgbClr val="2D4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53" y="-180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BBCA8-B155-4D2B-A7D5-062E35E30AC8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0F296-8A45-4EA4-9A0D-877034B8B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8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520FDE9-868C-4E81-A98A-E947D11F2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045368" cy="207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0750D6-7F10-4864-AA79-F3592380C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98692" y="5587941"/>
            <a:ext cx="1012304" cy="11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830538"/>
            <a:ext cx="7772400" cy="466344"/>
          </a:xfrm>
        </p:spPr>
        <p:txBody>
          <a:bodyPr anchor="b"/>
          <a:lstStyle>
            <a:lvl1pPr algn="ctr">
              <a:defRPr lang="en-US" sz="28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Division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384419"/>
            <a:ext cx="6858000" cy="466344"/>
          </a:xfrm>
        </p:spPr>
        <p:txBody>
          <a:bodyPr/>
          <a:lstStyle>
            <a:lvl1pPr marL="0" indent="0" algn="ctr">
              <a:buNone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presented by (Person’s Name)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4C7C30BE-F809-40C4-85AC-A11F0466CCBC}" type="datetime1">
              <a:rPr lang="en-US" smtClean="0"/>
              <a:pPr/>
              <a:t>11/1/2021</a:t>
            </a:fld>
            <a:endParaRPr lang="en-US" dirty="0"/>
          </a:p>
        </p:txBody>
      </p:sp>
      <p:pic>
        <p:nvPicPr>
          <p:cNvPr id="12" name="Picture 11" descr="The Great Seal of the State of Nevada &quot;All for our Country&quot;">
            <a:extLst>
              <a:ext uri="{FF2B5EF4-FFF2-40B4-BE49-F238E27FC236}">
                <a16:creationId xmlns:a16="http://schemas.microsoft.com/office/drawing/2014/main" id="{42DAF26C-9FC7-410E-9231-61A376E26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9" y="480070"/>
            <a:ext cx="1638443" cy="159271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53DACCF-E8A0-49D4-8C38-1B368CDD51C2}"/>
              </a:ext>
            </a:extLst>
          </p:cNvPr>
          <p:cNvSpPr txBox="1">
            <a:spLocks/>
          </p:cNvSpPr>
          <p:nvPr userDrawn="1"/>
        </p:nvSpPr>
        <p:spPr>
          <a:xfrm>
            <a:off x="0" y="2635560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Department of Health and </a:t>
            </a:r>
            <a:br>
              <a:rPr lang="en-US" sz="4800" dirty="0">
                <a:solidFill>
                  <a:srgbClr val="2D4E6B"/>
                </a:solidFill>
                <a:latin typeface="+mn-lt"/>
              </a:rPr>
            </a:br>
            <a:r>
              <a:rPr lang="en-US" sz="4800" dirty="0">
                <a:solidFill>
                  <a:srgbClr val="2D4E6B"/>
                </a:solidFill>
                <a:latin typeface="+mn-lt"/>
              </a:rPr>
              <a:t>Human Services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48A74E-2433-4389-91F8-D2613A945B59}"/>
              </a:ext>
            </a:extLst>
          </p:cNvPr>
          <p:cNvSpPr txBox="1">
            <a:spLocks/>
          </p:cNvSpPr>
          <p:nvPr userDrawn="1"/>
        </p:nvSpPr>
        <p:spPr>
          <a:xfrm>
            <a:off x="0" y="1270059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2D4E6B"/>
                </a:solidFill>
                <a:latin typeface="+mn-lt"/>
              </a:rPr>
              <a:t>State of Nevada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4CF24-A2DA-41A6-AA2A-AFA48B4DE962}"/>
              </a:ext>
            </a:extLst>
          </p:cNvPr>
          <p:cNvCxnSpPr/>
          <p:nvPr userDrawn="1"/>
        </p:nvCxnSpPr>
        <p:spPr>
          <a:xfrm>
            <a:off x="1145309" y="4099227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42DA30-72C3-4A56-8F90-C881EA8350F6}"/>
              </a:ext>
            </a:extLst>
          </p:cNvPr>
          <p:cNvGrpSpPr/>
          <p:nvPr userDrawn="1"/>
        </p:nvGrpSpPr>
        <p:grpSpPr>
          <a:xfrm>
            <a:off x="902547" y="915697"/>
            <a:ext cx="7338906" cy="717126"/>
            <a:chOff x="1764437" y="915697"/>
            <a:chExt cx="8664719" cy="717126"/>
          </a:xfrm>
        </p:grpSpPr>
        <p:sp>
          <p:nvSpPr>
            <p:cNvPr id="16" name="Text Box 49">
              <a:extLst>
                <a:ext uri="{FF2B5EF4-FFF2-40B4-BE49-F238E27FC236}">
                  <a16:creationId xmlns:a16="http://schemas.microsoft.com/office/drawing/2014/main" id="{9A1303DE-E389-4ED6-9AB0-D43864252D5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64437" y="920035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2D4E6B"/>
                  </a:solidFill>
                  <a:latin typeface="+mn-lt"/>
                </a:rPr>
                <a:t>Steve </a:t>
              </a:r>
              <a:r>
                <a:rPr lang="en-US" altLang="en-US" sz="1600" b="1" dirty="0" err="1">
                  <a:solidFill>
                    <a:srgbClr val="2D4E6B"/>
                  </a:solidFill>
                  <a:latin typeface="+mn-lt"/>
                </a:rPr>
                <a:t>Sisolak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  <p:sp>
          <p:nvSpPr>
            <p:cNvPr id="17" name="Text Box 50">
              <a:extLst>
                <a:ext uri="{FF2B5EF4-FFF2-40B4-BE49-F238E27FC236}">
                  <a16:creationId xmlns:a16="http://schemas.microsoft.com/office/drawing/2014/main" id="{8291B8C5-0AFD-4DE8-93B3-4AA98A5CEDB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ACC760E-8E28-4D5F-92C2-F3B3BD49BA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4276658"/>
            <a:ext cx="7772400" cy="466344"/>
          </a:xfrm>
        </p:spPr>
        <p:txBody>
          <a:bodyPr/>
          <a:lstStyle>
            <a:lvl1pPr marL="0" indent="0" algn="ctr">
              <a:buNone/>
              <a:defRPr lang="en-US" sz="32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Presentation Title</a:t>
            </a:r>
          </a:p>
        </p:txBody>
      </p:sp>
      <p:pic>
        <p:nvPicPr>
          <p:cNvPr id="35" name="Picture 34" descr="Department of Health and Human Services logo &quot;DHHS&quot;">
            <a:extLst>
              <a:ext uri="{FF2B5EF4-FFF2-40B4-BE49-F238E27FC236}">
                <a16:creationId xmlns:a16="http://schemas.microsoft.com/office/drawing/2014/main" id="{97172F7C-5175-4A43-A4FD-6859E60AC1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95" y="4901153"/>
            <a:ext cx="1331869" cy="1789077"/>
          </a:xfrm>
          <a:prstGeom prst="rect">
            <a:avLst/>
          </a:prstGeom>
        </p:spPr>
      </p:pic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EE36005C-0F53-4E6B-B2EA-8157A00414B0}"/>
              </a:ext>
            </a:extLst>
          </p:cNvPr>
          <p:cNvSpPr txBox="1">
            <a:spLocks/>
          </p:cNvSpPr>
          <p:nvPr userDrawn="1"/>
        </p:nvSpPr>
        <p:spPr>
          <a:xfrm>
            <a:off x="2514600" y="6356350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rPr>
              <a:t>Helping people.  It’s who we are and what we do.</a:t>
            </a:r>
          </a:p>
        </p:txBody>
      </p:sp>
    </p:spTree>
    <p:extLst>
      <p:ext uri="{BB962C8B-B14F-4D97-AF65-F5344CB8AC3E}">
        <p14:creationId xmlns:p14="http://schemas.microsoft.com/office/powerpoint/2010/main" val="19739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4C7FD-6EE1-451F-BA6B-050A9CEE52F9}"/>
              </a:ext>
            </a:extLst>
          </p:cNvPr>
          <p:cNvSpPr txBox="1">
            <a:spLocks/>
          </p:cNvSpPr>
          <p:nvPr userDrawn="1"/>
        </p:nvSpPr>
        <p:spPr>
          <a:xfrm>
            <a:off x="628650" y="2766218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10000" dirty="0">
                <a:solidFill>
                  <a:srgbClr val="2D4E6B"/>
                </a:solidFill>
                <a:latin typeface="+mn-lt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26024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4F36A-7576-491F-A1F7-C8608A197855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Contact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EE78A-C8E5-4BDB-8A72-F43C2988A4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534CAD-222C-4493-B95F-339F15DF5B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C1ADE59-FB95-4C6E-A827-FD56250EB4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B4B28B-D99E-4112-8CD4-D11F2E6E72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156DF49-83D0-41EC-AECD-5F997A34B8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7FCF11F-5522-4A79-ADC7-43C7B336C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200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80D7327-8F80-4B78-8D25-2D7AFB13A5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865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4C58A1-3B7F-464F-BFDB-7C34E8957A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00325" y="5383674"/>
            <a:ext cx="394335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Web Address</a:t>
            </a:r>
          </a:p>
        </p:txBody>
      </p:sp>
    </p:spTree>
    <p:extLst>
      <p:ext uri="{BB962C8B-B14F-4D97-AF65-F5344CB8AC3E}">
        <p14:creationId xmlns:p14="http://schemas.microsoft.com/office/powerpoint/2010/main" val="185403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7BF7-C691-4DC7-AA5B-AE6458762ECE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  <a:latin typeface="+mn-lt"/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356039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EAF5C6-B59C-45C2-925E-4885EFA9EA13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021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2D4E6B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6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4478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271712"/>
            <a:ext cx="3868340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4478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271712"/>
            <a:ext cx="3887391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5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FEFAC60-7414-4FDE-BD15-9938009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1" t="22044"/>
          <a:stretch/>
        </p:blipFill>
        <p:spPr>
          <a:xfrm>
            <a:off x="-1" y="0"/>
            <a:ext cx="1877831" cy="17581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498"/>
            <a:ext cx="7886700" cy="5260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AAE399-9663-4155-9710-CBEED152D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66" y="5663696"/>
            <a:ext cx="764198" cy="10265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2D4E6B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81" r:id="rId12"/>
    <p:sldLayoutId id="214748368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rgbClr val="2D4E6B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F99E-1403-43E3-9E4F-EF9DC7154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OMHE’s ARP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25513-64F8-4411-8B4A-E4CAD08F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36071"/>
            <a:ext cx="7886700" cy="5260977"/>
          </a:xfrm>
        </p:spPr>
        <p:txBody>
          <a:bodyPr>
            <a:normAutofit/>
          </a:bodyPr>
          <a:lstStyle/>
          <a:p>
            <a:r>
              <a:rPr lang="en-US" dirty="0"/>
              <a:t>Purpose: Funding the Minority Health and Equity Account (per SB 341)</a:t>
            </a:r>
          </a:p>
          <a:p>
            <a:endParaRPr lang="en-US" dirty="0"/>
          </a:p>
          <a:p>
            <a:r>
              <a:rPr lang="en-US" dirty="0"/>
              <a:t>Categories to be funded by the Minority Health and Equity Account</a:t>
            </a:r>
          </a:p>
          <a:p>
            <a:pPr lvl="1"/>
            <a:r>
              <a:rPr lang="en-US" dirty="0"/>
              <a:t>Customized Social Vulnerability Indexing (SVI)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One-Time Sponsorships for Public/Private Collaboratives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COVID-19 Virus Harm-Reduction Strategies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9001C-B68A-461C-820B-793A1748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7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ISEDARP_ACMeeting_9Nov2021" id="{04DE3C73-E548-40C8-9098-F198D29ED03B}" vid="{0A52B473-56B3-4295-A8E7-6094E0342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7934575B8544D801581D250394F66" ma:contentTypeVersion="11" ma:contentTypeDescription="Create a new document." ma:contentTypeScope="" ma:versionID="0783201c43b5f643378b3d38fe0bf0c5">
  <xsd:schema xmlns:xsd="http://www.w3.org/2001/XMLSchema" xmlns:xs="http://www.w3.org/2001/XMLSchema" xmlns:p="http://schemas.microsoft.com/office/2006/metadata/properties" xmlns:ns2="aa6d6a4c-76ea-4555-8dee-d145436d9ff7" xmlns:ns3="516b8590-d7b4-4965-80f0-13162f5305f3" targetNamespace="http://schemas.microsoft.com/office/2006/metadata/properties" ma:root="true" ma:fieldsID="502a9a8a246abb34167afabd515dd26b" ns2:_="" ns3:_="">
    <xsd:import namespace="aa6d6a4c-76ea-4555-8dee-d145436d9ff7"/>
    <xsd:import namespace="516b8590-d7b4-4965-80f0-13162f5305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d6a4c-76ea-4555-8dee-d145436d9f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b8590-d7b4-4965-80f0-13162f5305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B9A6C2-FF8A-4A0C-BFAE-F96731385B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58A8A5-56D6-440D-AF8F-744E611232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6d6a4c-76ea-4555-8dee-d145436d9ff7"/>
    <ds:schemaRef ds:uri="516b8590-d7b4-4965-80f0-13162f5305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E28E11-D4AC-489E-A3F3-241CEBD473FE}">
  <ds:schemaRefs>
    <ds:schemaRef ds:uri="http://schemas.microsoft.com/office/2006/documentManagement/types"/>
    <ds:schemaRef ds:uri="http://purl.org/dc/dcmitype/"/>
    <ds:schemaRef ds:uri="516b8590-d7b4-4965-80f0-13162f5305f3"/>
    <ds:schemaRef ds:uri="aa6d6a4c-76ea-4555-8dee-d145436d9ff7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REVISEDARP_ACMeeting_9Nov2021</Template>
  <TotalTime>0</TotalTime>
  <Words>47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OMHE’s ARP Proposal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OMHE’s ARP Proposal</dc:title>
  <dc:creator>Tina Dortch</dc:creator>
  <cp:lastModifiedBy>Tina Dortch</cp:lastModifiedBy>
  <cp:revision>1</cp:revision>
  <dcterms:created xsi:type="dcterms:W3CDTF">2021-11-02T02:39:58Z</dcterms:created>
  <dcterms:modified xsi:type="dcterms:W3CDTF">2021-11-02T02:40:34Z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0x0101002047934575B8544D801581D250394F66</vt:lpwstr>
  </property>
</Properties>
</file>