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58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647D"/>
    <a:srgbClr val="000000"/>
    <a:srgbClr val="2D4E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712" autoAdjust="0"/>
  </p:normalViewPr>
  <p:slideViewPr>
    <p:cSldViewPr snapToGrid="0">
      <p:cViewPr varScale="1">
        <p:scale>
          <a:sx n="108" d="100"/>
          <a:sy n="108" d="100"/>
        </p:scale>
        <p:origin x="1686" y="102"/>
      </p:cViewPr>
      <p:guideLst/>
    </p:cSldViewPr>
  </p:slideViewPr>
  <p:notesTextViewPr>
    <p:cViewPr>
      <p:scale>
        <a:sx n="153" d="100"/>
        <a:sy n="153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4BBCA8-B155-4D2B-A7D5-062E35E30AC8}" type="datetimeFigureOut">
              <a:rPr lang="en-US" smtClean="0"/>
              <a:t>11/1/2021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B0F296-8A45-4EA4-9A0D-877034B8B8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885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6520FDE9-868C-4E81-A98A-E947D11F2B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2045368" cy="20727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E00750D6-7F10-4864-AA79-F3592380CA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998692" y="5587941"/>
            <a:ext cx="1012304" cy="11335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4830538"/>
            <a:ext cx="7772400" cy="466344"/>
          </a:xfrm>
        </p:spPr>
        <p:txBody>
          <a:bodyPr anchor="b"/>
          <a:lstStyle>
            <a:lvl1pPr algn="ctr">
              <a:defRPr lang="en-US" sz="2800" kern="1200" dirty="0" smtClean="0">
                <a:solidFill>
                  <a:srgbClr val="2D4E6B"/>
                </a:solidFill>
                <a:latin typeface="+mn-lt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edit Division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43000" y="5384419"/>
            <a:ext cx="6858000" cy="466344"/>
          </a:xfrm>
        </p:spPr>
        <p:txBody>
          <a:bodyPr/>
          <a:lstStyle>
            <a:lvl1pPr marL="0" indent="0" algn="ctr">
              <a:buNone/>
              <a:defRPr lang="en-US" sz="2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presented by (Person’s Name)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rgbClr val="2D4E6B"/>
                </a:solidFill>
                <a:latin typeface="+mn-lt"/>
                <a:cs typeface="Times New Roman" panose="02020603050405020304" pitchFamily="18" charset="0"/>
              </a:defRPr>
            </a:lvl1pPr>
          </a:lstStyle>
          <a:p>
            <a:fld id="{4C7C30BE-F809-40C4-85AC-A11F0466CCBC}" type="datetime1">
              <a:rPr lang="en-US" smtClean="0"/>
              <a:pPr/>
              <a:t>11/1/2021</a:t>
            </a:fld>
            <a:endParaRPr lang="en-US" dirty="0"/>
          </a:p>
        </p:txBody>
      </p:sp>
      <p:pic>
        <p:nvPicPr>
          <p:cNvPr id="12" name="Picture 11" descr="The Great Seal of the State of Nevada &quot;All for our Country&quot;">
            <a:extLst>
              <a:ext uri="{FF2B5EF4-FFF2-40B4-BE49-F238E27FC236}">
                <a16:creationId xmlns:a16="http://schemas.microsoft.com/office/drawing/2014/main" id="{42DAF26C-9FC7-410E-9231-61A376E2632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2779" y="480070"/>
            <a:ext cx="1638443" cy="1592718"/>
          </a:xfrm>
          <a:prstGeom prst="rect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753DACCF-E8A0-49D4-8C38-1B368CDD51C2}"/>
              </a:ext>
            </a:extLst>
          </p:cNvPr>
          <p:cNvSpPr txBox="1">
            <a:spLocks/>
          </p:cNvSpPr>
          <p:nvPr userDrawn="1"/>
        </p:nvSpPr>
        <p:spPr>
          <a:xfrm>
            <a:off x="0" y="2635560"/>
            <a:ext cx="9144000" cy="136854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>
                <a:solidFill>
                  <a:srgbClr val="1F4E79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en-US" sz="4800" dirty="0">
                <a:solidFill>
                  <a:srgbClr val="2D4E6B"/>
                </a:solidFill>
                <a:latin typeface="+mn-lt"/>
              </a:rPr>
              <a:t>Department of Health and </a:t>
            </a:r>
            <a:br>
              <a:rPr lang="en-US" sz="4800" dirty="0">
                <a:solidFill>
                  <a:srgbClr val="2D4E6B"/>
                </a:solidFill>
                <a:latin typeface="+mn-lt"/>
              </a:rPr>
            </a:br>
            <a:r>
              <a:rPr lang="en-US" sz="4800" dirty="0">
                <a:solidFill>
                  <a:srgbClr val="2D4E6B"/>
                </a:solidFill>
                <a:latin typeface="+mn-lt"/>
              </a:rPr>
              <a:t>Human Services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4248A74E-2433-4389-91F8-D2613A945B59}"/>
              </a:ext>
            </a:extLst>
          </p:cNvPr>
          <p:cNvSpPr txBox="1">
            <a:spLocks/>
          </p:cNvSpPr>
          <p:nvPr userDrawn="1"/>
        </p:nvSpPr>
        <p:spPr>
          <a:xfrm>
            <a:off x="0" y="1270059"/>
            <a:ext cx="9144000" cy="136854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>
                <a:solidFill>
                  <a:srgbClr val="1F4E79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en-US" sz="3200" dirty="0">
                <a:solidFill>
                  <a:srgbClr val="2D4E6B"/>
                </a:solidFill>
                <a:latin typeface="+mn-lt"/>
              </a:rPr>
              <a:t>State of Nevada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7D4CF24-A2DA-41A6-AA2A-AFA48B4DE962}"/>
              </a:ext>
            </a:extLst>
          </p:cNvPr>
          <p:cNvCxnSpPr/>
          <p:nvPr userDrawn="1"/>
        </p:nvCxnSpPr>
        <p:spPr>
          <a:xfrm>
            <a:off x="1145309" y="4099227"/>
            <a:ext cx="6853383" cy="0"/>
          </a:xfrm>
          <a:prstGeom prst="line">
            <a:avLst/>
          </a:prstGeom>
          <a:ln w="25400" cap="sq">
            <a:solidFill>
              <a:schemeClr val="accent5">
                <a:lumMod val="50000"/>
              </a:schemeClr>
            </a:solidFill>
            <a:headEnd type="diamond" w="med" len="lg"/>
            <a:tailEnd type="diamond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>
            <a:extLst>
              <a:ext uri="{FF2B5EF4-FFF2-40B4-BE49-F238E27FC236}">
                <a16:creationId xmlns:a16="http://schemas.microsoft.com/office/drawing/2014/main" id="{9642DA30-72C3-4A56-8F90-C881EA8350F6}"/>
              </a:ext>
            </a:extLst>
          </p:cNvPr>
          <p:cNvGrpSpPr/>
          <p:nvPr userDrawn="1"/>
        </p:nvGrpSpPr>
        <p:grpSpPr>
          <a:xfrm>
            <a:off x="902547" y="915697"/>
            <a:ext cx="7338906" cy="717126"/>
            <a:chOff x="1764437" y="915697"/>
            <a:chExt cx="8664719" cy="717126"/>
          </a:xfrm>
        </p:grpSpPr>
        <p:sp>
          <p:nvSpPr>
            <p:cNvPr id="16" name="Text Box 49">
              <a:extLst>
                <a:ext uri="{FF2B5EF4-FFF2-40B4-BE49-F238E27FC236}">
                  <a16:creationId xmlns:a16="http://schemas.microsoft.com/office/drawing/2014/main" id="{9A1303DE-E389-4ED6-9AB0-D43864252D5D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1764437" y="920035"/>
              <a:ext cx="1809751" cy="7127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377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600" b="1" dirty="0">
                  <a:solidFill>
                    <a:srgbClr val="2D4E6B"/>
                  </a:solidFill>
                  <a:latin typeface="+mn-lt"/>
                </a:rPr>
                <a:t>Steve Sisolak</a:t>
              </a:r>
              <a:endParaRPr kumimoji="0" lang="en-US" altLang="en-US" sz="1600" b="1" i="0" u="none" strike="noStrike" cap="none" normalizeH="0" baseline="0" dirty="0">
                <a:ln>
                  <a:noFill/>
                </a:ln>
                <a:solidFill>
                  <a:srgbClr val="2D4E6B"/>
                </a:solidFill>
                <a:effectLst/>
                <a:latin typeface="+mn-lt"/>
              </a:endParaRPr>
            </a:p>
            <a:p>
              <a:pPr marL="0" marR="0" lvl="0" indent="0" algn="ctr" defTabSz="914377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1" u="none" strike="noStrike" cap="none" normalizeH="0" baseline="0" dirty="0">
                  <a:ln>
                    <a:noFill/>
                  </a:ln>
                  <a:solidFill>
                    <a:srgbClr val="2D4E6B"/>
                  </a:solidFill>
                  <a:effectLst/>
                  <a:latin typeface="+mn-lt"/>
                </a:rPr>
                <a:t>Governor</a:t>
              </a:r>
              <a:endParaRPr kumimoji="0" lang="en-US" altLang="en-US" sz="1800" b="0" i="1" u="none" strike="noStrike" cap="none" normalizeH="0" baseline="0" dirty="0">
                <a:ln>
                  <a:noFill/>
                </a:ln>
                <a:solidFill>
                  <a:srgbClr val="2D4E6B"/>
                </a:solidFill>
                <a:effectLst/>
                <a:latin typeface="+mn-lt"/>
              </a:endParaRPr>
            </a:p>
          </p:txBody>
        </p:sp>
        <p:sp>
          <p:nvSpPr>
            <p:cNvPr id="17" name="Text Box 50">
              <a:extLst>
                <a:ext uri="{FF2B5EF4-FFF2-40B4-BE49-F238E27FC236}">
                  <a16:creationId xmlns:a16="http://schemas.microsoft.com/office/drawing/2014/main" id="{8291B8C5-0AFD-4DE8-93B3-4AA98A5CEDB7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8617817" y="915697"/>
              <a:ext cx="1811339" cy="7127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377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dirty="0">
                  <a:ln>
                    <a:noFill/>
                  </a:ln>
                  <a:solidFill>
                    <a:srgbClr val="2D4E6B"/>
                  </a:solidFill>
                  <a:effectLst/>
                  <a:latin typeface="+mn-lt"/>
                </a:rPr>
                <a:t>Richard Whitley</a:t>
              </a:r>
            </a:p>
            <a:p>
              <a:pPr marL="0" marR="0" lvl="0" indent="0" algn="ctr" defTabSz="914377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1" u="none" strike="noStrike" cap="none" normalizeH="0" baseline="0" dirty="0">
                  <a:ln>
                    <a:noFill/>
                  </a:ln>
                  <a:solidFill>
                    <a:srgbClr val="2D4E6B"/>
                  </a:solidFill>
                  <a:effectLst/>
                  <a:latin typeface="+mn-lt"/>
                </a:rPr>
                <a:t>Director</a:t>
              </a:r>
              <a:endParaRPr kumimoji="0" lang="en-US" altLang="en-US" sz="1800" b="0" i="1" u="none" strike="noStrike" cap="none" normalizeH="0" baseline="0" dirty="0">
                <a:ln>
                  <a:noFill/>
                </a:ln>
                <a:solidFill>
                  <a:srgbClr val="2D4E6B"/>
                </a:solidFill>
                <a:effectLst/>
                <a:latin typeface="+mn-lt"/>
              </a:endParaRPr>
            </a:p>
          </p:txBody>
        </p:sp>
      </p:grp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6ACC760E-8E28-4D5F-92C2-F3B3BD49BA5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85800" y="4276658"/>
            <a:ext cx="7772400" cy="466344"/>
          </a:xfrm>
        </p:spPr>
        <p:txBody>
          <a:bodyPr/>
          <a:lstStyle>
            <a:lvl1pPr marL="0" indent="0" algn="ctr">
              <a:buNone/>
              <a:defRPr lang="en-US" sz="3200" kern="1200" dirty="0" smtClean="0">
                <a:solidFill>
                  <a:srgbClr val="2D4E6B"/>
                </a:solidFill>
                <a:latin typeface="+mn-lt"/>
                <a:ea typeface="+mj-ea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dirty="0"/>
              <a:t>Click to edit Presentation Title</a:t>
            </a:r>
          </a:p>
        </p:txBody>
      </p:sp>
      <p:pic>
        <p:nvPicPr>
          <p:cNvPr id="35" name="Picture 34" descr="Department of Health and Human Services logo &quot;DHHS&quot;">
            <a:extLst>
              <a:ext uri="{FF2B5EF4-FFF2-40B4-BE49-F238E27FC236}">
                <a16:creationId xmlns:a16="http://schemas.microsoft.com/office/drawing/2014/main" id="{97172F7C-5175-4A43-A4FD-6859E60AC1B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2895" y="4901153"/>
            <a:ext cx="1331869" cy="1789077"/>
          </a:xfrm>
          <a:prstGeom prst="rect">
            <a:avLst/>
          </a:prstGeom>
        </p:spPr>
      </p:pic>
      <p:sp>
        <p:nvSpPr>
          <p:cNvPr id="19" name="Footer Placeholder 5">
            <a:extLst>
              <a:ext uri="{FF2B5EF4-FFF2-40B4-BE49-F238E27FC236}">
                <a16:creationId xmlns:a16="http://schemas.microsoft.com/office/drawing/2014/main" id="{EE36005C-0F53-4E6B-B2EA-8157A00414B0}"/>
              </a:ext>
            </a:extLst>
          </p:cNvPr>
          <p:cNvSpPr txBox="1">
            <a:spLocks/>
          </p:cNvSpPr>
          <p:nvPr userDrawn="1"/>
        </p:nvSpPr>
        <p:spPr>
          <a:xfrm>
            <a:off x="2514600" y="6356350"/>
            <a:ext cx="41148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altLang="en-US" sz="1400" kern="1200" smtClean="0">
                <a:solidFill>
                  <a:srgbClr val="1F4E79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i="1" dirty="0">
                <a:solidFill>
                  <a:srgbClr val="2D4E6B"/>
                </a:solidFill>
                <a:latin typeface="+mn-lt"/>
                <a:cs typeface="Times New Roman" panose="02020603050405020304" pitchFamily="18" charset="0"/>
              </a:rPr>
              <a:t>Helping people.  It’s who we are and what we do.</a:t>
            </a:r>
          </a:p>
        </p:txBody>
      </p:sp>
    </p:spTree>
    <p:extLst>
      <p:ext uri="{BB962C8B-B14F-4D97-AF65-F5344CB8AC3E}">
        <p14:creationId xmlns:p14="http://schemas.microsoft.com/office/powerpoint/2010/main" val="1973933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>
                <a:solidFill>
                  <a:srgbClr val="2D4E6B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C8638-D38E-4C5B-8C11-DA859CF37C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0442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estions?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ACE2C2-9B9E-4B3E-AC9A-244696EB9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E9C1D828-F931-464A-8E86-F9D742DA373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294C7FD-6EE1-451F-BA6B-050A9CEE52F9}"/>
              </a:ext>
            </a:extLst>
          </p:cNvPr>
          <p:cNvSpPr txBox="1">
            <a:spLocks/>
          </p:cNvSpPr>
          <p:nvPr userDrawn="1"/>
        </p:nvSpPr>
        <p:spPr>
          <a:xfrm>
            <a:off x="628650" y="2766218"/>
            <a:ext cx="7886700" cy="1325563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rgbClr val="1F4E79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/>
            <a:r>
              <a:rPr lang="en-US" sz="10000" dirty="0">
                <a:solidFill>
                  <a:srgbClr val="2D4E6B"/>
                </a:solidFill>
                <a:latin typeface="+mn-lt"/>
              </a:rPr>
              <a:t>Questions? </a:t>
            </a:r>
          </a:p>
        </p:txBody>
      </p:sp>
    </p:spTree>
    <p:extLst>
      <p:ext uri="{BB962C8B-B14F-4D97-AF65-F5344CB8AC3E}">
        <p14:creationId xmlns:p14="http://schemas.microsoft.com/office/powerpoint/2010/main" val="22602414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Inform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ACE2C2-9B9E-4B3E-AC9A-244696EB9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E9C1D828-F931-464A-8E86-F9D742DA373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394F36A-7576-491F-A1F7-C8608A197855}"/>
              </a:ext>
            </a:extLst>
          </p:cNvPr>
          <p:cNvSpPr txBox="1">
            <a:spLocks/>
          </p:cNvSpPr>
          <p:nvPr userDrawn="1"/>
        </p:nvSpPr>
        <p:spPr>
          <a:xfrm>
            <a:off x="628650" y="0"/>
            <a:ext cx="7886700" cy="1325563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rgbClr val="1F4E79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en-US" sz="4800" dirty="0">
                <a:solidFill>
                  <a:srgbClr val="2D4E6B"/>
                </a:solidFill>
                <a:latin typeface="+mn-lt"/>
              </a:rPr>
              <a:t>Contact Information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FBEE78A-C8E5-4BDB-8A72-F43C2988A4A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8650" y="1813548"/>
            <a:ext cx="3943350" cy="547687"/>
          </a:xfrm>
        </p:spPr>
        <p:txBody>
          <a:bodyPr anchor="ctr">
            <a:noAutofit/>
          </a:bodyPr>
          <a:lstStyle>
            <a:lvl1pPr marL="0" indent="0">
              <a:buNone/>
              <a:defRPr lang="en-US" sz="4000" kern="1200" dirty="0" smtClean="0">
                <a:solidFill>
                  <a:srgbClr val="2D4E6B"/>
                </a:solidFill>
                <a:latin typeface="+mn-lt"/>
                <a:ea typeface="+mj-ea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2534CAD-222C-4493-B95F-339F15DF5B2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572000" y="1813548"/>
            <a:ext cx="3943350" cy="547687"/>
          </a:xfrm>
        </p:spPr>
        <p:txBody>
          <a:bodyPr anchor="ctr">
            <a:noAutofit/>
          </a:bodyPr>
          <a:lstStyle>
            <a:lvl1pPr marL="0" indent="0">
              <a:buNone/>
              <a:defRPr lang="en-US" sz="4000" kern="1200" dirty="0" smtClean="0">
                <a:solidFill>
                  <a:srgbClr val="2D4E6B"/>
                </a:solidFill>
                <a:latin typeface="+mn-lt"/>
                <a:ea typeface="+mj-ea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C1ADE59-FB95-4C6E-A827-FD56250EB4B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8650" y="2376863"/>
            <a:ext cx="3943350" cy="532592"/>
          </a:xfrm>
        </p:spPr>
        <p:txBody>
          <a:bodyPr anchor="ctr"/>
          <a:lstStyle>
            <a:lvl1pPr marL="0" indent="0">
              <a:buNone/>
              <a:defRPr>
                <a:latin typeface="+mn-lt"/>
              </a:defRPr>
            </a:lvl1pPr>
          </a:lstStyle>
          <a:p>
            <a:pPr lvl="0"/>
            <a:r>
              <a:rPr lang="en-US" dirty="0"/>
              <a:t>Job Title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E8B4B28B-D99E-4112-8CD4-D11F2E6E72B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572000" y="2376863"/>
            <a:ext cx="3943350" cy="532592"/>
          </a:xfrm>
        </p:spPr>
        <p:txBody>
          <a:bodyPr anchor="ctr"/>
          <a:lstStyle>
            <a:lvl1pPr marL="0" indent="0">
              <a:buNone/>
              <a:defRPr>
                <a:latin typeface="+mn-lt"/>
              </a:defRPr>
            </a:lvl1pPr>
          </a:lstStyle>
          <a:p>
            <a:pPr lvl="0"/>
            <a:r>
              <a:rPr lang="en-US" dirty="0"/>
              <a:t>Job Title</a:t>
            </a:r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0156DF49-83D0-41EC-AECD-5F997A34B84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28650" y="2924550"/>
            <a:ext cx="3943350" cy="532592"/>
          </a:xfrm>
        </p:spPr>
        <p:txBody>
          <a:bodyPr anchor="ctr"/>
          <a:lstStyle>
            <a:lvl1pPr marL="0" indent="0">
              <a:buNone/>
              <a:defRPr>
                <a:latin typeface="+mn-lt"/>
              </a:defRPr>
            </a:lvl1pPr>
          </a:lstStyle>
          <a:p>
            <a:pPr lvl="0"/>
            <a:r>
              <a:rPr lang="en-US" dirty="0"/>
              <a:t>Email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37FCF11F-5522-4A79-ADC7-43C7B336CEF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572000" y="2924550"/>
            <a:ext cx="3943350" cy="532592"/>
          </a:xfrm>
        </p:spPr>
        <p:txBody>
          <a:bodyPr anchor="ctr"/>
          <a:lstStyle>
            <a:lvl1pPr marL="0" indent="0">
              <a:buNone/>
              <a:defRPr>
                <a:latin typeface="+mn-lt"/>
              </a:defRPr>
            </a:lvl1pPr>
          </a:lstStyle>
          <a:p>
            <a:pPr lvl="0"/>
            <a:r>
              <a:rPr lang="en-US" dirty="0"/>
              <a:t>Email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780D7327-8F80-4B78-8D25-2D7AFB13A5E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28650" y="3473235"/>
            <a:ext cx="3943350" cy="532592"/>
          </a:xfrm>
        </p:spPr>
        <p:txBody>
          <a:bodyPr anchor="ctr"/>
          <a:lstStyle>
            <a:lvl1pPr marL="0" indent="0">
              <a:buNone/>
              <a:defRPr>
                <a:latin typeface="+mn-lt"/>
              </a:defRPr>
            </a:lvl1pPr>
          </a:lstStyle>
          <a:p>
            <a:pPr lvl="0"/>
            <a:r>
              <a:rPr lang="en-US" dirty="0"/>
              <a:t>Phone Number</a:t>
            </a:r>
          </a:p>
        </p:txBody>
      </p:sp>
      <p:sp>
        <p:nvSpPr>
          <p:cNvPr id="16" name="Text Placeholder 10">
            <a:extLst>
              <a:ext uri="{FF2B5EF4-FFF2-40B4-BE49-F238E27FC236}">
                <a16:creationId xmlns:a16="http://schemas.microsoft.com/office/drawing/2014/main" id="{744C58A1-3B7F-464F-BFDB-7C34E8957A2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572000" y="3473235"/>
            <a:ext cx="3943350" cy="532592"/>
          </a:xfrm>
        </p:spPr>
        <p:txBody>
          <a:bodyPr anchor="ctr"/>
          <a:lstStyle>
            <a:lvl1pPr marL="0" indent="0">
              <a:buNone/>
              <a:defRPr>
                <a:latin typeface="+mn-lt"/>
              </a:defRPr>
            </a:lvl1pPr>
          </a:lstStyle>
          <a:p>
            <a:pPr lvl="0"/>
            <a:r>
              <a:rPr lang="en-US" dirty="0"/>
              <a:t>Phone Number</a:t>
            </a:r>
          </a:p>
        </p:txBody>
      </p:sp>
      <p:sp>
        <p:nvSpPr>
          <p:cNvPr id="17" name="Text Placeholder 10">
            <a:extLst>
              <a:ext uri="{FF2B5EF4-FFF2-40B4-BE49-F238E27FC236}">
                <a16:creationId xmlns:a16="http://schemas.microsoft.com/office/drawing/2014/main" id="{0BCA736D-CC37-4A51-89AE-E21A02317A5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600325" y="5383674"/>
            <a:ext cx="3943350" cy="532592"/>
          </a:xfrm>
        </p:spPr>
        <p:txBody>
          <a:bodyPr anchor="ctr"/>
          <a:lstStyle>
            <a:lvl1pPr marL="0" indent="0" algn="ctr">
              <a:buNone/>
              <a:defRPr>
                <a:latin typeface="+mn-lt"/>
              </a:defRPr>
            </a:lvl1pPr>
          </a:lstStyle>
          <a:p>
            <a:pPr lvl="0"/>
            <a:r>
              <a:rPr lang="en-US" dirty="0"/>
              <a:t>Web Address</a:t>
            </a:r>
          </a:p>
        </p:txBody>
      </p:sp>
    </p:spTree>
    <p:extLst>
      <p:ext uri="{BB962C8B-B14F-4D97-AF65-F5344CB8AC3E}">
        <p14:creationId xmlns:p14="http://schemas.microsoft.com/office/powerpoint/2010/main" val="18540365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rony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 numCol="2"/>
          <a:lstStyle>
            <a:lvl1pPr>
              <a:defRPr>
                <a:solidFill>
                  <a:srgbClr val="000000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Place Acronyms Here – This list has 2 columns to make it easier to add as many as you need.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A0EC8638-D38E-4C5B-8C11-DA859CF37C2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2977BF7-C691-4DC7-AA5B-AE6458762ECE}"/>
              </a:ext>
            </a:extLst>
          </p:cNvPr>
          <p:cNvSpPr txBox="1">
            <a:spLocks/>
          </p:cNvSpPr>
          <p:nvPr userDrawn="1"/>
        </p:nvSpPr>
        <p:spPr>
          <a:xfrm>
            <a:off x="628650" y="0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kern="1200" dirty="0">
                <a:solidFill>
                  <a:srgbClr val="1F4E79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en-US" dirty="0">
                <a:solidFill>
                  <a:srgbClr val="2D4E6B"/>
                </a:solidFill>
                <a:latin typeface="+mn-lt"/>
              </a:rPr>
              <a:t>Acronyms</a:t>
            </a:r>
          </a:p>
        </p:txBody>
      </p:sp>
    </p:spTree>
    <p:extLst>
      <p:ext uri="{BB962C8B-B14F-4D97-AF65-F5344CB8AC3E}">
        <p14:creationId xmlns:p14="http://schemas.microsoft.com/office/powerpoint/2010/main" val="3560398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514350" indent="-514350">
              <a:buFont typeface="+mj-lt"/>
              <a:buAutoNum type="arabicPeriod"/>
              <a:defRPr/>
            </a:lvl1pPr>
            <a:lvl2pPr marL="914400" indent="-457200">
              <a:buFont typeface="+mj-lt"/>
              <a:buAutoNum type="arabicPeriod"/>
              <a:defRPr/>
            </a:lvl2pPr>
            <a:lvl3pPr marL="1371600" indent="-457200">
              <a:buFont typeface="+mj-lt"/>
              <a:buAutoNum type="arabicPeriod"/>
              <a:defRPr/>
            </a:lvl3pPr>
            <a:lvl4pPr marL="1714500" indent="-342900">
              <a:buFont typeface="+mj-lt"/>
              <a:buAutoNum type="arabicPeriod"/>
              <a:defRPr/>
            </a:lvl4pPr>
            <a:lvl5pPr marL="2171700" indent="-342900">
              <a:buFont typeface="+mj-lt"/>
              <a:buAutoNum type="arabicPeriod"/>
              <a:defRPr/>
            </a:lvl5pPr>
          </a:lstStyle>
          <a:p>
            <a:pPr lvl="0"/>
            <a:r>
              <a:rPr lang="en-US" dirty="0"/>
              <a:t>Click to add Agenda item 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C8638-D38E-4C5B-8C11-DA859CF37C2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AEAF5C6-B59C-45C2-925E-4885EFA9EA13}"/>
              </a:ext>
            </a:extLst>
          </p:cNvPr>
          <p:cNvSpPr txBox="1">
            <a:spLocks/>
          </p:cNvSpPr>
          <p:nvPr userDrawn="1"/>
        </p:nvSpPr>
        <p:spPr>
          <a:xfrm>
            <a:off x="628650" y="0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kern="1200" dirty="0">
                <a:solidFill>
                  <a:srgbClr val="1F4E79"/>
                </a:solidFill>
                <a:latin typeface="+mn-lt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en-US" dirty="0">
                <a:solidFill>
                  <a:srgbClr val="2D4E6B"/>
                </a:solidFill>
              </a:rPr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3402147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2D4E6B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C8638-D38E-4C5B-8C11-DA859CF37C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553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12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>
                <a:solidFill>
                  <a:srgbClr val="2D4E6B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lang="en-US" sz="24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Times New Roman" panose="02020603050405020304" pitchFamily="18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A0EC8638-D38E-4C5B-8C11-DA859CF37C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738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2D4E6B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447800"/>
            <a:ext cx="3886200" cy="5273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447800"/>
            <a:ext cx="3886200" cy="5273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C8638-D38E-4C5B-8C11-DA859CF37C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169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/>
          <a:lstStyle>
            <a:lvl1pPr>
              <a:defRPr>
                <a:solidFill>
                  <a:srgbClr val="2D4E6B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1" y="1447800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8651" y="2271712"/>
            <a:ext cx="3868340" cy="444976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7959" y="1447800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7959" y="2271712"/>
            <a:ext cx="3887391" cy="444976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C8638-D38E-4C5B-8C11-DA859CF37C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758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2D4E6B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C8638-D38E-4C5B-8C11-DA859CF37C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955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C8638-D38E-4C5B-8C11-DA859CF37C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882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>
                <a:solidFill>
                  <a:srgbClr val="2D4E6B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C8638-D38E-4C5B-8C11-DA859CF37C2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696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EFEFAC60-7414-4FDE-BD15-9938009D97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5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61" t="22044"/>
          <a:stretch/>
        </p:blipFill>
        <p:spPr>
          <a:xfrm>
            <a:off x="-1" y="0"/>
            <a:ext cx="1877831" cy="1758156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460498"/>
            <a:ext cx="7886700" cy="5260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CAAE399-9663-4155-9710-CBEED152DD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0566" y="5663696"/>
            <a:ext cx="764198" cy="1026534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US" sz="1600" kern="1200" smtClean="0">
                <a:solidFill>
                  <a:srgbClr val="2D4E6B"/>
                </a:solidFill>
                <a:latin typeface="+mn-lt"/>
                <a:ea typeface="+mn-ea"/>
                <a:cs typeface="Times New Roman" panose="02020603050405020304" pitchFamily="18" charset="0"/>
              </a:defRPr>
            </a:lvl1pPr>
          </a:lstStyle>
          <a:p>
            <a:fld id="{A0EC8638-D38E-4C5B-8C11-DA859CF37C2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461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83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81" r:id="rId12"/>
    <p:sldLayoutId id="2147483682" r:id="rId1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dirty="0">
          <a:solidFill>
            <a:srgbClr val="2D4E6B"/>
          </a:solidFill>
          <a:latin typeface="+mn-lt"/>
          <a:ea typeface="+mj-ea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2800" kern="1200" dirty="0" smtClean="0">
          <a:solidFill>
            <a:schemeClr val="tx1"/>
          </a:solidFill>
          <a:latin typeface="+mn-lt"/>
          <a:ea typeface="+mn-ea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400" kern="1200" dirty="0" smtClean="0">
          <a:solidFill>
            <a:schemeClr val="tx1"/>
          </a:solidFill>
          <a:latin typeface="+mn-lt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000" kern="1200" dirty="0" smtClean="0">
          <a:solidFill>
            <a:schemeClr val="tx1"/>
          </a:solidFill>
          <a:latin typeface="+mn-lt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1800" kern="1200" dirty="0" smtClean="0">
          <a:solidFill>
            <a:schemeClr val="tx1"/>
          </a:solidFill>
          <a:latin typeface="+mn-lt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1800" kern="1200" dirty="0" smtClean="0">
          <a:solidFill>
            <a:schemeClr val="tx1"/>
          </a:solidFill>
          <a:latin typeface="+mn-lt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12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E5F99E-1403-43E3-9E4F-EF9DC7154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NOMHE Program Manger Report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125513-64F8-4411-8B4A-E4CAD08F62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2660" y="1325563"/>
            <a:ext cx="8151366" cy="5307726"/>
          </a:xfrm>
        </p:spPr>
        <p:txBody>
          <a:bodyPr>
            <a:normAutofit/>
          </a:bodyPr>
          <a:lstStyle/>
          <a:p>
            <a:r>
              <a:rPr lang="en-US" dirty="0"/>
              <a:t>CDC Health Disparity Grant Update</a:t>
            </a:r>
          </a:p>
          <a:p>
            <a:pPr lvl="1"/>
            <a:r>
              <a:rPr lang="en-US" dirty="0"/>
              <a:t>CDC Funded Staff Introductions</a:t>
            </a:r>
          </a:p>
          <a:p>
            <a:pPr lvl="1"/>
            <a:r>
              <a:rPr lang="en-US" dirty="0"/>
              <a:t>CDC Funded Sub-Awardee Updates</a:t>
            </a:r>
          </a:p>
          <a:p>
            <a:pPr lvl="1"/>
            <a:endParaRPr lang="en-US" dirty="0"/>
          </a:p>
          <a:p>
            <a:r>
              <a:rPr lang="en-US" dirty="0"/>
              <a:t>Data Collection </a:t>
            </a:r>
          </a:p>
          <a:p>
            <a:endParaRPr lang="en-US" dirty="0"/>
          </a:p>
          <a:p>
            <a:r>
              <a:rPr lang="en-US" dirty="0"/>
              <a:t>Additional Highlights &amp; Recap</a:t>
            </a:r>
          </a:p>
          <a:p>
            <a:pPr lvl="1"/>
            <a:r>
              <a:rPr lang="en-US" dirty="0"/>
              <a:t>NOMHE’s ARP Proposal (Dominique Seck)</a:t>
            </a:r>
          </a:p>
          <a:p>
            <a:pPr lvl="1"/>
            <a:r>
              <a:rPr lang="en-US" dirty="0"/>
              <a:t>Pandemic-Influenced Partnership &amp; Outreach (Alex Neal)</a:t>
            </a:r>
          </a:p>
          <a:p>
            <a:endParaRPr lang="en-US" dirty="0"/>
          </a:p>
          <a:p>
            <a:r>
              <a:rPr lang="en-US" dirty="0"/>
              <a:t>Evolution of COVID -19 Responsiveness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29001C-B68A-461C-820B-793A17480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C8638-D38E-4C5B-8C11-DA859CF37C2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712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VISEDARP_ACMeeting_9Nov2021" id="{04DE3C73-E548-40C8-9098-F198D29ED03B}" vid="{0A52B473-56B3-4295-A8E7-6094E0342CE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47934575B8544D801581D250394F66" ma:contentTypeVersion="11" ma:contentTypeDescription="Create a new document." ma:contentTypeScope="" ma:versionID="0783201c43b5f643378b3d38fe0bf0c5">
  <xsd:schema xmlns:xsd="http://www.w3.org/2001/XMLSchema" xmlns:xs="http://www.w3.org/2001/XMLSchema" xmlns:p="http://schemas.microsoft.com/office/2006/metadata/properties" xmlns:ns2="aa6d6a4c-76ea-4555-8dee-d145436d9ff7" xmlns:ns3="516b8590-d7b4-4965-80f0-13162f5305f3" targetNamespace="http://schemas.microsoft.com/office/2006/metadata/properties" ma:root="true" ma:fieldsID="502a9a8a246abb34167afabd515dd26b" ns2:_="" ns3:_="">
    <xsd:import namespace="aa6d6a4c-76ea-4555-8dee-d145436d9ff7"/>
    <xsd:import namespace="516b8590-d7b4-4965-80f0-13162f5305f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6d6a4c-76ea-4555-8dee-d145436d9ff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6b8590-d7b4-4965-80f0-13162f5305f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3E28E11-D4AC-489E-A3F3-241CEBD473FE}">
  <ds:schemaRefs>
    <ds:schemaRef ds:uri="http://schemas.microsoft.com/office/2006/documentManagement/types"/>
    <ds:schemaRef ds:uri="http://purl.org/dc/dcmitype/"/>
    <ds:schemaRef ds:uri="516b8590-d7b4-4965-80f0-13162f5305f3"/>
    <ds:schemaRef ds:uri="aa6d6a4c-76ea-4555-8dee-d145436d9ff7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purl.org/dc/terms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BC58A8A5-56D6-440D-AF8F-744E6112327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a6d6a4c-76ea-4555-8dee-d145436d9ff7"/>
    <ds:schemaRef ds:uri="516b8590-d7b4-4965-80f0-13162f5305f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3B9A6C2-FF8A-4A0C-BFAE-F96731385B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REVISEDARP_ACMeeting_9Nov2021</Template>
  <TotalTime>39</TotalTime>
  <Words>45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NOMHE Program Manger Report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OMHE’s ARP Proposal</dc:title>
  <dc:creator>Tina Dortch</dc:creator>
  <cp:lastModifiedBy>Tina Dortch</cp:lastModifiedBy>
  <cp:revision>4</cp:revision>
  <dcterms:created xsi:type="dcterms:W3CDTF">2021-11-02T02:39:58Z</dcterms:created>
  <dcterms:modified xsi:type="dcterms:W3CDTF">2021-11-02T04:17:35Z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0x0101002047934575B8544D801581D250394F66</vt:lpwstr>
  </property>
</Properties>
</file>