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8" r:id="rId3"/>
    <p:sldId id="267" r:id="rId4"/>
    <p:sldId id="276" r:id="rId5"/>
    <p:sldId id="265" r:id="rId6"/>
    <p:sldId id="277" r:id="rId7"/>
    <p:sldId id="278" r:id="rId8"/>
    <p:sldId id="279" r:id="rId9"/>
    <p:sldId id="281" r:id="rId10"/>
    <p:sldId id="283" r:id="rId11"/>
    <p:sldId id="275" r:id="rId12"/>
    <p:sldId id="285" r:id="rId13"/>
    <p:sldId id="268" r:id="rId14"/>
    <p:sldId id="286" r:id="rId15"/>
    <p:sldId id="271" r:id="rId16"/>
    <p:sldId id="287" r:id="rId17"/>
    <p:sldId id="289" r:id="rId18"/>
    <p:sldId id="288" r:id="rId19"/>
    <p:sldId id="282" r:id="rId20"/>
    <p:sldId id="263" r:id="rId21"/>
    <p:sldId id="29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712" autoAdjust="0"/>
  </p:normalViewPr>
  <p:slideViewPr>
    <p:cSldViewPr snapToGrid="0">
      <p:cViewPr varScale="1">
        <p:scale>
          <a:sx n="96" d="100"/>
          <a:sy n="96" d="100"/>
        </p:scale>
        <p:origin x="42" y="129"/>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CA1EAD-08AA-4A52-BA4B-23CEF069F3ED}" type="datetimeFigureOut">
              <a:rPr lang="en-US" smtClean="0"/>
              <a:t>8/11/2021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B14407-D4BA-4960-A587-F62F20F45886}" type="slidenum">
              <a:rPr lang="en-US" smtClean="0"/>
              <a:t>‹#›</a:t>
            </a:fld>
            <a:endParaRPr lang="en-US"/>
          </a:p>
        </p:txBody>
      </p:sp>
    </p:spTree>
    <p:extLst>
      <p:ext uri="{BB962C8B-B14F-4D97-AF65-F5344CB8AC3E}">
        <p14:creationId xmlns:p14="http://schemas.microsoft.com/office/powerpoint/2010/main" val="3693285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Pregnancy-Associated Death is the death of a woman while pregnant or within one year of the termination of pregnancy, regardless of the cause. Pregnancy-associated death ratio is the number of pregnancy-associated deaths per 100,000 live births. </a:t>
            </a:r>
          </a:p>
          <a:p>
            <a:endParaRPr lang="en-US" dirty="0"/>
          </a:p>
          <a:p>
            <a:r>
              <a:rPr lang="en-US" dirty="0"/>
              <a:t>Pregnancy-Related Death is the death of a woman during pregnancy or within one year of the end of pregnancy, from a pregnancy complication, a chain of events initiated by pregnancy, or the aggravation of an unrelated condition by the physiologic effects of pregnancy. Pregnancy-related death ratio is the number of pregnancy-related deaths per 100,000 live births.</a:t>
            </a:r>
          </a:p>
          <a:p>
            <a:endParaRPr lang="en-US" dirty="0"/>
          </a:p>
          <a:p>
            <a:r>
              <a:rPr lang="en-US" dirty="0"/>
              <a:t>Maternal Death is the death of a woman while pregnant or within 42 days of the termination of pregnancy, regardless of the duration and site of pregnancy, from any cause related to or aggravated by the pregnancy or its management, but not from accidental or incidental causes.</a:t>
            </a:r>
          </a:p>
        </p:txBody>
      </p:sp>
      <p:sp>
        <p:nvSpPr>
          <p:cNvPr id="4" name="Slide Number Placeholder 3"/>
          <p:cNvSpPr>
            <a:spLocks noGrp="1"/>
          </p:cNvSpPr>
          <p:nvPr>
            <p:ph type="sldNum" sz="quarter" idx="10"/>
          </p:nvPr>
        </p:nvSpPr>
        <p:spPr/>
        <p:txBody>
          <a:bodyPr/>
          <a:lstStyle/>
          <a:p>
            <a:fld id="{73B0F296-8A45-4EA4-9A0D-877034B8B81B}" type="slidenum">
              <a:rPr lang="en-US" smtClean="0"/>
              <a:t>3</a:t>
            </a:fld>
            <a:endParaRPr lang="en-US"/>
          </a:p>
        </p:txBody>
      </p:sp>
    </p:spTree>
    <p:extLst>
      <p:ext uri="{BB962C8B-B14F-4D97-AF65-F5344CB8AC3E}">
        <p14:creationId xmlns:p14="http://schemas.microsoft.com/office/powerpoint/2010/main" val="3495892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Report can be found online</a:t>
            </a:r>
          </a:p>
        </p:txBody>
      </p:sp>
      <p:sp>
        <p:nvSpPr>
          <p:cNvPr id="4" name="Slide Number Placeholder 3"/>
          <p:cNvSpPr>
            <a:spLocks noGrp="1"/>
          </p:cNvSpPr>
          <p:nvPr>
            <p:ph type="sldNum" sz="quarter" idx="10"/>
          </p:nvPr>
        </p:nvSpPr>
        <p:spPr/>
        <p:txBody>
          <a:bodyPr/>
          <a:lstStyle/>
          <a:p>
            <a:fld id="{73B0F296-8A45-4EA4-9A0D-877034B8B81B}" type="slidenum">
              <a:rPr lang="en-US" smtClean="0"/>
              <a:t>11</a:t>
            </a:fld>
            <a:endParaRPr lang="en-US"/>
          </a:p>
        </p:txBody>
      </p:sp>
    </p:spTree>
    <p:extLst>
      <p:ext uri="{BB962C8B-B14F-4D97-AF65-F5344CB8AC3E}">
        <p14:creationId xmlns:p14="http://schemas.microsoft.com/office/powerpoint/2010/main" val="1531908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Pregnancy-Associated Death is the death of a woman while pregnant or within one year of the termination of pregnancy, regardless of the cause. Pregnancy-associated death ratio is the number of pregnancy-associated deaths per 100,000 live births.</a:t>
            </a:r>
          </a:p>
          <a:p>
            <a:endParaRPr lang="en-US" dirty="0"/>
          </a:p>
          <a:p>
            <a:r>
              <a:rPr lang="en-US" dirty="0"/>
              <a:t>No consistent increasing or decreasing trend in ratio, large spike in 2020 possibly due to COVID</a:t>
            </a:r>
          </a:p>
          <a:p>
            <a:r>
              <a:rPr lang="en-US" dirty="0"/>
              <a:t>Next slides focus on 2020 breakdowns </a:t>
            </a:r>
          </a:p>
          <a:p>
            <a:endParaRPr lang="en-US" dirty="0"/>
          </a:p>
          <a:p>
            <a:r>
              <a:rPr lang="en-US" dirty="0"/>
              <a:t>In 2020, the most common single cause of death was </a:t>
            </a:r>
            <a:r>
              <a:rPr lang="en-US" dirty="0" err="1"/>
              <a:t>nontransport</a:t>
            </a:r>
            <a:r>
              <a:rPr lang="en-US" dirty="0"/>
              <a:t> accidents, accounting for 24.3% of all pregnancy‐associated deaths. The second most common death cause was both pregnancy, childbirth and the puerperium, and transport accidents, each accounting for 10.8% of all deaths. All </a:t>
            </a:r>
            <a:r>
              <a:rPr lang="en-US" dirty="0" err="1"/>
              <a:t>nontransport</a:t>
            </a:r>
            <a:r>
              <a:rPr lang="en-US" dirty="0"/>
              <a:t> accidents deaths were due to unintentional drug overdose</a:t>
            </a:r>
          </a:p>
        </p:txBody>
      </p:sp>
      <p:sp>
        <p:nvSpPr>
          <p:cNvPr id="4" name="Slide Number Placeholder 3"/>
          <p:cNvSpPr>
            <a:spLocks noGrp="1"/>
          </p:cNvSpPr>
          <p:nvPr>
            <p:ph type="sldNum" sz="quarter" idx="10"/>
          </p:nvPr>
        </p:nvSpPr>
        <p:spPr/>
        <p:txBody>
          <a:bodyPr/>
          <a:lstStyle/>
          <a:p>
            <a:fld id="{73B0F296-8A45-4EA4-9A0D-877034B8B81B}" type="slidenum">
              <a:rPr lang="en-US" smtClean="0"/>
              <a:t>12</a:t>
            </a:fld>
            <a:endParaRPr lang="en-US"/>
          </a:p>
        </p:txBody>
      </p:sp>
    </p:spTree>
    <p:extLst>
      <p:ext uri="{BB962C8B-B14F-4D97-AF65-F5344CB8AC3E}">
        <p14:creationId xmlns:p14="http://schemas.microsoft.com/office/powerpoint/2010/main" val="2987837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Black, non‐Hispanic women had the highest pregnancy‐associated death ratio at 181.7 per 100,000 live births and 24% of the pregnancy‐associated deaths. Asian/Pacific Islander/American Indian/American Native (API/AI/AN), non‐Hispanic women had lowest death ratio at 59.6 per 100,000 live births, accounting for 5% of all deaths.</a:t>
            </a:r>
          </a:p>
        </p:txBody>
      </p:sp>
      <p:sp>
        <p:nvSpPr>
          <p:cNvPr id="4" name="Slide Number Placeholder 3"/>
          <p:cNvSpPr>
            <a:spLocks noGrp="1"/>
          </p:cNvSpPr>
          <p:nvPr>
            <p:ph type="sldNum" sz="quarter" idx="10"/>
          </p:nvPr>
        </p:nvSpPr>
        <p:spPr/>
        <p:txBody>
          <a:bodyPr/>
          <a:lstStyle/>
          <a:p>
            <a:fld id="{73B0F296-8A45-4EA4-9A0D-877034B8B81B}" type="slidenum">
              <a:rPr lang="en-US" smtClean="0"/>
              <a:t>13</a:t>
            </a:fld>
            <a:endParaRPr lang="en-US"/>
          </a:p>
        </p:txBody>
      </p:sp>
    </p:spTree>
    <p:extLst>
      <p:ext uri="{BB962C8B-B14F-4D97-AF65-F5344CB8AC3E}">
        <p14:creationId xmlns:p14="http://schemas.microsoft.com/office/powerpoint/2010/main" val="42156791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2016 and 2017, the most common death causes of pregnancy‐related deaths were hemorrhage, thrombotic embolism, and hypertensive disorders of pregnancy, each accounting for 16.7% of all pregnancy‐related deaths.</a:t>
            </a:r>
          </a:p>
          <a:p>
            <a:r>
              <a:rPr lang="en-US" dirty="0"/>
              <a:t>Pregnancy-Related Death is the death of a woman during pregnancy or within one year of the end of pregnancy, from a pregnancy complication, a chain of events initiated by pregnancy, or the aggravation of an unrelated condition by the physiologic effects of pregnancy. Pregnancy-related death ratio is the number of pregnancy-related deaths per 100,000 live births.</a:t>
            </a:r>
          </a:p>
          <a:p>
            <a:endParaRPr lang="en-US" dirty="0"/>
          </a:p>
          <a:p>
            <a:r>
              <a:rPr lang="en-US" dirty="0"/>
              <a:t>There were 35 pregnancy‐related deaths for Nevada residents from 2012 to 2017, according to data from PMSS. There was no consistent increasing or decreasing trend in the pregnancy‐related death ratio, with the highest ratio in 2017, at 33.7 per 100,000 live births. There were 18 pregnancy‐related deaths, with a ratio of 25.1 per 100,000 live births from 2016 to 2017</a:t>
            </a:r>
          </a:p>
          <a:p>
            <a:endParaRPr lang="en-US" dirty="0"/>
          </a:p>
        </p:txBody>
      </p:sp>
      <p:sp>
        <p:nvSpPr>
          <p:cNvPr id="4" name="Slide Number Placeholder 3"/>
          <p:cNvSpPr>
            <a:spLocks noGrp="1"/>
          </p:cNvSpPr>
          <p:nvPr>
            <p:ph type="sldNum" sz="quarter" idx="10"/>
          </p:nvPr>
        </p:nvSpPr>
        <p:spPr/>
        <p:txBody>
          <a:bodyPr/>
          <a:lstStyle/>
          <a:p>
            <a:fld id="{73B0F296-8A45-4EA4-9A0D-877034B8B81B}" type="slidenum">
              <a:rPr lang="en-US" smtClean="0"/>
              <a:t>14</a:t>
            </a:fld>
            <a:endParaRPr lang="en-US"/>
          </a:p>
        </p:txBody>
      </p:sp>
    </p:spTree>
    <p:extLst>
      <p:ext uri="{BB962C8B-B14F-4D97-AF65-F5344CB8AC3E}">
        <p14:creationId xmlns:p14="http://schemas.microsoft.com/office/powerpoint/2010/main" val="1985198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Black, non‐Hispanic women had highest pregnancy‐related death ratio at 63.0 per 100, 000 live births and 33% of the pregnancy‐related deaths occurred among Black, non‐Hispanic women. Hispanic women had lowest death ratio at 11.6 per 100,000 live births, accounting for 17% of all deaths.</a:t>
            </a:r>
          </a:p>
        </p:txBody>
      </p:sp>
      <p:sp>
        <p:nvSpPr>
          <p:cNvPr id="4" name="Slide Number Placeholder 3"/>
          <p:cNvSpPr>
            <a:spLocks noGrp="1"/>
          </p:cNvSpPr>
          <p:nvPr>
            <p:ph type="sldNum" sz="quarter" idx="10"/>
          </p:nvPr>
        </p:nvSpPr>
        <p:spPr/>
        <p:txBody>
          <a:bodyPr/>
          <a:lstStyle/>
          <a:p>
            <a:fld id="{73B0F296-8A45-4EA4-9A0D-877034B8B81B}" type="slidenum">
              <a:rPr lang="en-US" smtClean="0"/>
              <a:t>15</a:t>
            </a:fld>
            <a:endParaRPr lang="en-US"/>
          </a:p>
        </p:txBody>
      </p:sp>
    </p:spTree>
    <p:extLst>
      <p:ext uri="{BB962C8B-B14F-4D97-AF65-F5344CB8AC3E}">
        <p14:creationId xmlns:p14="http://schemas.microsoft.com/office/powerpoint/2010/main" val="4067816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39009-743D-43FF-AF77-1E3F5C82C17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A087B01-7352-4BF8-A681-500A6C8E63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71D98B8-4CC2-4D15-8BB9-B5C2F0B59E13}"/>
              </a:ext>
            </a:extLst>
          </p:cNvPr>
          <p:cNvSpPr>
            <a:spLocks noGrp="1"/>
          </p:cNvSpPr>
          <p:nvPr>
            <p:ph type="dt" sz="half" idx="10"/>
          </p:nvPr>
        </p:nvSpPr>
        <p:spPr/>
        <p:txBody>
          <a:bodyPr/>
          <a:lstStyle/>
          <a:p>
            <a:fld id="{5C597DF4-34D3-4C00-A6BF-A43D6CEA9F26}" type="datetimeFigureOut">
              <a:rPr lang="en-US" smtClean="0"/>
              <a:t>8/11/2021</a:t>
            </a:fld>
            <a:endParaRPr lang="en-US"/>
          </a:p>
        </p:txBody>
      </p:sp>
      <p:sp>
        <p:nvSpPr>
          <p:cNvPr id="5" name="Footer Placeholder 4">
            <a:extLst>
              <a:ext uri="{FF2B5EF4-FFF2-40B4-BE49-F238E27FC236}">
                <a16:creationId xmlns:a16="http://schemas.microsoft.com/office/drawing/2014/main" id="{009E3219-B824-4AA9-B785-364288F0CA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0CE5A4-F019-4524-AD3E-3DE822354C7C}"/>
              </a:ext>
            </a:extLst>
          </p:cNvPr>
          <p:cNvSpPr>
            <a:spLocks noGrp="1"/>
          </p:cNvSpPr>
          <p:nvPr>
            <p:ph type="sldNum" sz="quarter" idx="12"/>
          </p:nvPr>
        </p:nvSpPr>
        <p:spPr/>
        <p:txBody>
          <a:bodyPr/>
          <a:lstStyle/>
          <a:p>
            <a:fld id="{4344A111-6116-43FE-8FB3-95F33543EEC6}" type="slidenum">
              <a:rPr lang="en-US" smtClean="0"/>
              <a:t>‹#›</a:t>
            </a:fld>
            <a:endParaRPr lang="en-US"/>
          </a:p>
        </p:txBody>
      </p:sp>
    </p:spTree>
    <p:extLst>
      <p:ext uri="{BB962C8B-B14F-4D97-AF65-F5344CB8AC3E}">
        <p14:creationId xmlns:p14="http://schemas.microsoft.com/office/powerpoint/2010/main" val="3677479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8EF76-2007-4844-84C0-A32DF0F7C4A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AC7F22-140D-4484-B195-62C9735539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6E1AFC-68F0-4535-948D-BEBB96B59028}"/>
              </a:ext>
            </a:extLst>
          </p:cNvPr>
          <p:cNvSpPr>
            <a:spLocks noGrp="1"/>
          </p:cNvSpPr>
          <p:nvPr>
            <p:ph type="dt" sz="half" idx="10"/>
          </p:nvPr>
        </p:nvSpPr>
        <p:spPr/>
        <p:txBody>
          <a:bodyPr/>
          <a:lstStyle/>
          <a:p>
            <a:fld id="{5C597DF4-34D3-4C00-A6BF-A43D6CEA9F26}" type="datetimeFigureOut">
              <a:rPr lang="en-US" smtClean="0"/>
              <a:t>8/11/2021</a:t>
            </a:fld>
            <a:endParaRPr lang="en-US"/>
          </a:p>
        </p:txBody>
      </p:sp>
      <p:sp>
        <p:nvSpPr>
          <p:cNvPr id="5" name="Footer Placeholder 4">
            <a:extLst>
              <a:ext uri="{FF2B5EF4-FFF2-40B4-BE49-F238E27FC236}">
                <a16:creationId xmlns:a16="http://schemas.microsoft.com/office/drawing/2014/main" id="{F9803FC9-F0A1-4904-9A23-8192EDD6CC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5131F4-3AF0-4BC0-B54F-8BC8A3F6FE4C}"/>
              </a:ext>
            </a:extLst>
          </p:cNvPr>
          <p:cNvSpPr>
            <a:spLocks noGrp="1"/>
          </p:cNvSpPr>
          <p:nvPr>
            <p:ph type="sldNum" sz="quarter" idx="12"/>
          </p:nvPr>
        </p:nvSpPr>
        <p:spPr/>
        <p:txBody>
          <a:bodyPr/>
          <a:lstStyle/>
          <a:p>
            <a:fld id="{4344A111-6116-43FE-8FB3-95F33543EEC6}" type="slidenum">
              <a:rPr lang="en-US" smtClean="0"/>
              <a:t>‹#›</a:t>
            </a:fld>
            <a:endParaRPr lang="en-US"/>
          </a:p>
        </p:txBody>
      </p:sp>
    </p:spTree>
    <p:extLst>
      <p:ext uri="{BB962C8B-B14F-4D97-AF65-F5344CB8AC3E}">
        <p14:creationId xmlns:p14="http://schemas.microsoft.com/office/powerpoint/2010/main" val="1081333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91924C-CF94-47B2-85EB-BBEAB282546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B543EC-B256-49B1-87A0-5F2D32AE9F0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7E8A13-2AF3-4633-B5DF-F79D6AC700FF}"/>
              </a:ext>
            </a:extLst>
          </p:cNvPr>
          <p:cNvSpPr>
            <a:spLocks noGrp="1"/>
          </p:cNvSpPr>
          <p:nvPr>
            <p:ph type="dt" sz="half" idx="10"/>
          </p:nvPr>
        </p:nvSpPr>
        <p:spPr/>
        <p:txBody>
          <a:bodyPr/>
          <a:lstStyle/>
          <a:p>
            <a:fld id="{5C597DF4-34D3-4C00-A6BF-A43D6CEA9F26}" type="datetimeFigureOut">
              <a:rPr lang="en-US" smtClean="0"/>
              <a:t>8/11/2021</a:t>
            </a:fld>
            <a:endParaRPr lang="en-US"/>
          </a:p>
        </p:txBody>
      </p:sp>
      <p:sp>
        <p:nvSpPr>
          <p:cNvPr id="5" name="Footer Placeholder 4">
            <a:extLst>
              <a:ext uri="{FF2B5EF4-FFF2-40B4-BE49-F238E27FC236}">
                <a16:creationId xmlns:a16="http://schemas.microsoft.com/office/drawing/2014/main" id="{9A84FAB5-3A23-4BD8-AF22-792983C735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4CD7FE-F537-4C90-98F9-CE6D841B905F}"/>
              </a:ext>
            </a:extLst>
          </p:cNvPr>
          <p:cNvSpPr>
            <a:spLocks noGrp="1"/>
          </p:cNvSpPr>
          <p:nvPr>
            <p:ph type="sldNum" sz="quarter" idx="12"/>
          </p:nvPr>
        </p:nvSpPr>
        <p:spPr/>
        <p:txBody>
          <a:bodyPr/>
          <a:lstStyle/>
          <a:p>
            <a:fld id="{4344A111-6116-43FE-8FB3-95F33543EEC6}" type="slidenum">
              <a:rPr lang="en-US" smtClean="0"/>
              <a:t>‹#›</a:t>
            </a:fld>
            <a:endParaRPr lang="en-US"/>
          </a:p>
        </p:txBody>
      </p:sp>
    </p:spTree>
    <p:extLst>
      <p:ext uri="{BB962C8B-B14F-4D97-AF65-F5344CB8AC3E}">
        <p14:creationId xmlns:p14="http://schemas.microsoft.com/office/powerpoint/2010/main" val="27865766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6520FDE9-868C-4E81-A98A-E947D11F2BE8}"/>
              </a:ext>
              <a:ext uri="{C183D7F6-B498-43B3-948B-1728B52AA6E4}">
                <adec:decorative xmlns:adec="http://schemas.microsoft.com/office/drawing/2017/decorative" val="1"/>
              </a:ext>
            </a:extLst>
          </p:cNvPr>
          <p:cNvSpPr/>
          <p:nvPr userDrawn="1"/>
        </p:nvSpPr>
        <p:spPr>
          <a:xfrm>
            <a:off x="0" y="0"/>
            <a:ext cx="2727157" cy="20727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atin typeface="+mn-lt"/>
            </a:endParaRPr>
          </a:p>
        </p:txBody>
      </p:sp>
      <p:sp>
        <p:nvSpPr>
          <p:cNvPr id="34" name="Rectangle 33">
            <a:extLst>
              <a:ext uri="{FF2B5EF4-FFF2-40B4-BE49-F238E27FC236}">
                <a16:creationId xmlns:a16="http://schemas.microsoft.com/office/drawing/2014/main" id="{E00750D6-7F10-4864-AA79-F3592380CA11}"/>
              </a:ext>
              <a:ext uri="{C183D7F6-B498-43B3-948B-1728B52AA6E4}">
                <adec:decorative xmlns:adec="http://schemas.microsoft.com/office/drawing/2017/decorative" val="1"/>
              </a:ext>
            </a:extLst>
          </p:cNvPr>
          <p:cNvSpPr/>
          <p:nvPr userDrawn="1"/>
        </p:nvSpPr>
        <p:spPr>
          <a:xfrm>
            <a:off x="10664923" y="5587942"/>
            <a:ext cx="1349739" cy="11335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atin typeface="+mn-lt"/>
            </a:endParaRPr>
          </a:p>
        </p:txBody>
      </p:sp>
      <p:sp>
        <p:nvSpPr>
          <p:cNvPr id="2" name="Title 1"/>
          <p:cNvSpPr>
            <a:spLocks noGrp="1"/>
          </p:cNvSpPr>
          <p:nvPr>
            <p:ph type="ctrTitle" hasCustomPrompt="1"/>
          </p:nvPr>
        </p:nvSpPr>
        <p:spPr>
          <a:xfrm>
            <a:off x="914400" y="4830538"/>
            <a:ext cx="10363200" cy="466344"/>
          </a:xfrm>
        </p:spPr>
        <p:txBody>
          <a:bodyPr anchor="b"/>
          <a:lstStyle>
            <a:lvl1pPr algn="ctr">
              <a:defRPr lang="en-US" sz="2800" kern="1200" dirty="0" smtClean="0">
                <a:solidFill>
                  <a:srgbClr val="2D4E6B"/>
                </a:solidFill>
                <a:latin typeface="+mn-lt"/>
                <a:ea typeface="+mj-ea"/>
                <a:cs typeface="Times New Roman" panose="02020603050405020304" pitchFamily="18" charset="0"/>
              </a:defRPr>
            </a:lvl1pPr>
          </a:lstStyle>
          <a:p>
            <a:r>
              <a:rPr lang="en-US" dirty="0"/>
              <a:t>Click to edit Division</a:t>
            </a:r>
          </a:p>
        </p:txBody>
      </p:sp>
      <p:sp>
        <p:nvSpPr>
          <p:cNvPr id="3" name="Subtitle 2"/>
          <p:cNvSpPr>
            <a:spLocks noGrp="1"/>
          </p:cNvSpPr>
          <p:nvPr>
            <p:ph type="subTitle" idx="1" hasCustomPrompt="1"/>
          </p:nvPr>
        </p:nvSpPr>
        <p:spPr>
          <a:xfrm>
            <a:off x="1524000" y="5384419"/>
            <a:ext cx="9144000" cy="466344"/>
          </a:xfrm>
        </p:spPr>
        <p:txBody>
          <a:bodyPr/>
          <a:lstStyle>
            <a:lvl1pPr marL="0" indent="0" algn="ctr">
              <a:buNone/>
              <a:defRPr lang="en-US" sz="2400" kern="1200" dirty="0" smtClean="0">
                <a:solidFill>
                  <a:schemeClr val="tx1">
                    <a:lumMod val="75000"/>
                    <a:lumOff val="25000"/>
                  </a:schemeClr>
                </a:solidFill>
                <a:latin typeface="+mn-lt"/>
                <a:ea typeface="+mn-ea"/>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presented by (Person’s Name)</a:t>
            </a:r>
          </a:p>
        </p:txBody>
      </p:sp>
      <p:sp>
        <p:nvSpPr>
          <p:cNvPr id="4" name="Date Placeholder 3"/>
          <p:cNvSpPr>
            <a:spLocks noGrp="1"/>
          </p:cNvSpPr>
          <p:nvPr>
            <p:ph type="dt" sz="half" idx="10"/>
          </p:nvPr>
        </p:nvSpPr>
        <p:spPr>
          <a:xfrm>
            <a:off x="838200" y="6356352"/>
            <a:ext cx="2743200" cy="365125"/>
          </a:xfrm>
          <a:prstGeom prst="rect">
            <a:avLst/>
          </a:prstGeom>
        </p:spPr>
        <p:txBody>
          <a:bodyPr anchor="ctr"/>
          <a:lstStyle>
            <a:lvl1pPr>
              <a:defRPr>
                <a:solidFill>
                  <a:srgbClr val="2D4E6B"/>
                </a:solidFill>
                <a:latin typeface="+mn-lt"/>
                <a:cs typeface="Times New Roman" panose="02020603050405020304" pitchFamily="18" charset="0"/>
              </a:defRPr>
            </a:lvl1pPr>
          </a:lstStyle>
          <a:p>
            <a:fld id="{4C7C30BE-F809-40C4-85AC-A11F0466CCBC}" type="datetime1">
              <a:rPr lang="en-US" smtClean="0"/>
              <a:pPr/>
              <a:t>8/11/2021</a:t>
            </a:fld>
            <a:endParaRPr lang="en-US" dirty="0"/>
          </a:p>
        </p:txBody>
      </p:sp>
      <p:pic>
        <p:nvPicPr>
          <p:cNvPr id="12" name="Picture 11" descr="The Great Seal of the State of Nevada &quot;All for our Country&quot;">
            <a:extLst>
              <a:ext uri="{FF2B5EF4-FFF2-40B4-BE49-F238E27FC236}">
                <a16:creationId xmlns:a16="http://schemas.microsoft.com/office/drawing/2014/main" id="{42DAF26C-9FC7-410E-9231-61A376E2632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03706" y="480070"/>
            <a:ext cx="2184591" cy="1592718"/>
          </a:xfrm>
          <a:prstGeom prst="rect">
            <a:avLst/>
          </a:prstGeom>
        </p:spPr>
      </p:pic>
      <p:sp>
        <p:nvSpPr>
          <p:cNvPr id="13" name="Title 1">
            <a:extLst>
              <a:ext uri="{FF2B5EF4-FFF2-40B4-BE49-F238E27FC236}">
                <a16:creationId xmlns:a16="http://schemas.microsoft.com/office/drawing/2014/main" id="{753DACCF-E8A0-49D4-8C38-1B368CDD51C2}"/>
              </a:ext>
            </a:extLst>
          </p:cNvPr>
          <p:cNvSpPr txBox="1">
            <a:spLocks/>
          </p:cNvSpPr>
          <p:nvPr userDrawn="1"/>
        </p:nvSpPr>
        <p:spPr>
          <a:xfrm>
            <a:off x="0" y="2635561"/>
            <a:ext cx="12192000" cy="136854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800" kern="1200">
                <a:solidFill>
                  <a:srgbClr val="1F4E79"/>
                </a:solidFill>
                <a:latin typeface="Times New Roman" panose="02020603050405020304" pitchFamily="18" charset="0"/>
                <a:ea typeface="+mj-ea"/>
                <a:cs typeface="Times New Roman" panose="02020603050405020304" pitchFamily="18" charset="0"/>
              </a:defRPr>
            </a:lvl1pPr>
          </a:lstStyle>
          <a:p>
            <a:r>
              <a:rPr lang="en-US" sz="4800" dirty="0">
                <a:solidFill>
                  <a:srgbClr val="2D4E6B"/>
                </a:solidFill>
                <a:latin typeface="+mn-lt"/>
              </a:rPr>
              <a:t>Department of Health and </a:t>
            </a:r>
            <a:br>
              <a:rPr lang="en-US" sz="4800" dirty="0">
                <a:solidFill>
                  <a:srgbClr val="2D4E6B"/>
                </a:solidFill>
                <a:latin typeface="+mn-lt"/>
              </a:rPr>
            </a:br>
            <a:r>
              <a:rPr lang="en-US" sz="4800" dirty="0">
                <a:solidFill>
                  <a:srgbClr val="2D4E6B"/>
                </a:solidFill>
                <a:latin typeface="+mn-lt"/>
              </a:rPr>
              <a:t>Human Services</a:t>
            </a:r>
          </a:p>
        </p:txBody>
      </p:sp>
      <p:sp>
        <p:nvSpPr>
          <p:cNvPr id="14" name="Title 1">
            <a:extLst>
              <a:ext uri="{FF2B5EF4-FFF2-40B4-BE49-F238E27FC236}">
                <a16:creationId xmlns:a16="http://schemas.microsoft.com/office/drawing/2014/main" id="{4248A74E-2433-4389-91F8-D2613A945B59}"/>
              </a:ext>
            </a:extLst>
          </p:cNvPr>
          <p:cNvSpPr txBox="1">
            <a:spLocks/>
          </p:cNvSpPr>
          <p:nvPr userDrawn="1"/>
        </p:nvSpPr>
        <p:spPr>
          <a:xfrm>
            <a:off x="0" y="1270059"/>
            <a:ext cx="12192000" cy="136854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800" kern="1200">
                <a:solidFill>
                  <a:srgbClr val="1F4E79"/>
                </a:solidFill>
                <a:latin typeface="Times New Roman" panose="02020603050405020304" pitchFamily="18" charset="0"/>
                <a:ea typeface="+mj-ea"/>
                <a:cs typeface="Times New Roman" panose="02020603050405020304" pitchFamily="18" charset="0"/>
              </a:defRPr>
            </a:lvl1pPr>
          </a:lstStyle>
          <a:p>
            <a:r>
              <a:rPr lang="en-US" sz="3200" dirty="0">
                <a:solidFill>
                  <a:srgbClr val="2D4E6B"/>
                </a:solidFill>
                <a:latin typeface="+mn-lt"/>
              </a:rPr>
              <a:t>State of Nevada</a:t>
            </a:r>
          </a:p>
        </p:txBody>
      </p:sp>
      <p:cxnSp>
        <p:nvCxnSpPr>
          <p:cNvPr id="15" name="Straight Connector 14">
            <a:extLst>
              <a:ext uri="{FF2B5EF4-FFF2-40B4-BE49-F238E27FC236}">
                <a16:creationId xmlns:a16="http://schemas.microsoft.com/office/drawing/2014/main" id="{07D4CF24-A2DA-41A6-AA2A-AFA48B4DE962}"/>
              </a:ext>
            </a:extLst>
          </p:cNvPr>
          <p:cNvCxnSpPr/>
          <p:nvPr userDrawn="1"/>
        </p:nvCxnSpPr>
        <p:spPr>
          <a:xfrm>
            <a:off x="1527079" y="4099227"/>
            <a:ext cx="9137844" cy="0"/>
          </a:xfrm>
          <a:prstGeom prst="line">
            <a:avLst/>
          </a:prstGeom>
          <a:ln w="25400" cap="sq">
            <a:solidFill>
              <a:schemeClr val="accent5">
                <a:lumMod val="50000"/>
              </a:schemeClr>
            </a:solidFill>
            <a:headEnd type="diamond" w="med" len="lg"/>
            <a:tailEnd type="diamond" w="med" len="lg"/>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9642DA30-72C3-4A56-8F90-C881EA8350F6}"/>
              </a:ext>
            </a:extLst>
          </p:cNvPr>
          <p:cNvGrpSpPr/>
          <p:nvPr userDrawn="1"/>
        </p:nvGrpSpPr>
        <p:grpSpPr>
          <a:xfrm>
            <a:off x="1203396" y="915697"/>
            <a:ext cx="9785208" cy="717126"/>
            <a:chOff x="1764437" y="915697"/>
            <a:chExt cx="8664719" cy="717126"/>
          </a:xfrm>
        </p:grpSpPr>
        <p:sp>
          <p:nvSpPr>
            <p:cNvPr id="16" name="Text Box 49">
              <a:extLst>
                <a:ext uri="{FF2B5EF4-FFF2-40B4-BE49-F238E27FC236}">
                  <a16:creationId xmlns:a16="http://schemas.microsoft.com/office/drawing/2014/main" id="{9A1303DE-E389-4ED6-9AB0-D43864252D5D}"/>
                </a:ext>
              </a:extLst>
            </p:cNvPr>
            <p:cNvSpPr txBox="1">
              <a:spLocks noChangeArrowheads="1"/>
            </p:cNvSpPr>
            <p:nvPr userDrawn="1"/>
          </p:nvSpPr>
          <p:spPr bwMode="auto">
            <a:xfrm>
              <a:off x="1764437" y="920035"/>
              <a:ext cx="1809751" cy="7127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pPr>
              <a:r>
                <a:rPr lang="en-US" altLang="en-US" sz="1600" b="1" dirty="0">
                  <a:solidFill>
                    <a:srgbClr val="2D4E6B"/>
                  </a:solidFill>
                  <a:latin typeface="+mn-lt"/>
                </a:rPr>
                <a:t>Steve </a:t>
              </a:r>
              <a:r>
                <a:rPr lang="en-US" altLang="en-US" sz="1600" b="1" dirty="0" err="1">
                  <a:solidFill>
                    <a:srgbClr val="2D4E6B"/>
                  </a:solidFill>
                  <a:latin typeface="+mn-lt"/>
                </a:rPr>
                <a:t>Sisolak</a:t>
              </a:r>
              <a:endParaRPr kumimoji="0" lang="en-US" altLang="en-US" sz="1600" b="1" i="0" u="none" strike="noStrike" cap="none" normalizeH="0" baseline="0" dirty="0">
                <a:ln>
                  <a:noFill/>
                </a:ln>
                <a:solidFill>
                  <a:srgbClr val="2D4E6B"/>
                </a:solidFill>
                <a:effectLst/>
                <a:latin typeface="+mn-lt"/>
              </a:endParaRPr>
            </a:p>
            <a:p>
              <a:pPr marL="0" marR="0" lvl="0" indent="0" algn="ctr" defTabSz="914377"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dirty="0">
                  <a:ln>
                    <a:noFill/>
                  </a:ln>
                  <a:solidFill>
                    <a:srgbClr val="2D4E6B"/>
                  </a:solidFill>
                  <a:effectLst/>
                  <a:latin typeface="+mn-lt"/>
                </a:rPr>
                <a:t>Governor</a:t>
              </a:r>
              <a:endParaRPr kumimoji="0" lang="en-US" altLang="en-US" sz="1800" b="0" i="1" u="none" strike="noStrike" cap="none" normalizeH="0" baseline="0" dirty="0">
                <a:ln>
                  <a:noFill/>
                </a:ln>
                <a:solidFill>
                  <a:srgbClr val="2D4E6B"/>
                </a:solidFill>
                <a:effectLst/>
                <a:latin typeface="+mn-lt"/>
              </a:endParaRPr>
            </a:p>
          </p:txBody>
        </p:sp>
        <p:sp>
          <p:nvSpPr>
            <p:cNvPr id="17" name="Text Box 50">
              <a:extLst>
                <a:ext uri="{FF2B5EF4-FFF2-40B4-BE49-F238E27FC236}">
                  <a16:creationId xmlns:a16="http://schemas.microsoft.com/office/drawing/2014/main" id="{8291B8C5-0AFD-4DE8-93B3-4AA98A5CEDB7}"/>
                </a:ext>
              </a:extLst>
            </p:cNvPr>
            <p:cNvSpPr txBox="1">
              <a:spLocks noChangeArrowheads="1"/>
            </p:cNvSpPr>
            <p:nvPr userDrawn="1"/>
          </p:nvSpPr>
          <p:spPr bwMode="auto">
            <a:xfrm>
              <a:off x="8617817" y="915697"/>
              <a:ext cx="1811339" cy="7127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2D4E6B"/>
                  </a:solidFill>
                  <a:effectLst/>
                  <a:latin typeface="+mn-lt"/>
                </a:rPr>
                <a:t>Richard Whitley</a:t>
              </a:r>
            </a:p>
            <a:p>
              <a:pPr marL="0" marR="0" lvl="0" indent="0" algn="ctr" defTabSz="914377"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dirty="0">
                  <a:ln>
                    <a:noFill/>
                  </a:ln>
                  <a:solidFill>
                    <a:srgbClr val="2D4E6B"/>
                  </a:solidFill>
                  <a:effectLst/>
                  <a:latin typeface="+mn-lt"/>
                </a:rPr>
                <a:t>Director</a:t>
              </a:r>
              <a:endParaRPr kumimoji="0" lang="en-US" altLang="en-US" sz="1800" b="0" i="1" u="none" strike="noStrike" cap="none" normalizeH="0" baseline="0" dirty="0">
                <a:ln>
                  <a:noFill/>
                </a:ln>
                <a:solidFill>
                  <a:srgbClr val="2D4E6B"/>
                </a:solidFill>
                <a:effectLst/>
                <a:latin typeface="+mn-lt"/>
              </a:endParaRPr>
            </a:p>
          </p:txBody>
        </p:sp>
      </p:grpSp>
      <p:sp>
        <p:nvSpPr>
          <p:cNvPr id="22" name="Text Placeholder 21">
            <a:extLst>
              <a:ext uri="{FF2B5EF4-FFF2-40B4-BE49-F238E27FC236}">
                <a16:creationId xmlns:a16="http://schemas.microsoft.com/office/drawing/2014/main" id="{6ACC760E-8E28-4D5F-92C2-F3B3BD49BA51}"/>
              </a:ext>
            </a:extLst>
          </p:cNvPr>
          <p:cNvSpPr>
            <a:spLocks noGrp="1"/>
          </p:cNvSpPr>
          <p:nvPr>
            <p:ph type="body" sz="quarter" idx="13" hasCustomPrompt="1"/>
          </p:nvPr>
        </p:nvSpPr>
        <p:spPr>
          <a:xfrm>
            <a:off x="914400" y="4276658"/>
            <a:ext cx="10363200" cy="466344"/>
          </a:xfrm>
        </p:spPr>
        <p:txBody>
          <a:bodyPr/>
          <a:lstStyle>
            <a:lvl1pPr marL="0" indent="0" algn="ctr">
              <a:buNone/>
              <a:defRPr lang="en-US" sz="3200" kern="1200" dirty="0" smtClean="0">
                <a:solidFill>
                  <a:srgbClr val="2D4E6B"/>
                </a:solidFill>
                <a:latin typeface="+mn-lt"/>
                <a:ea typeface="+mj-ea"/>
                <a:cs typeface="Times New Roman" panose="02020603050405020304" pitchFamily="18" charset="0"/>
              </a:defRPr>
            </a:lvl1pPr>
          </a:lstStyle>
          <a:p>
            <a:pPr lvl="0"/>
            <a:r>
              <a:rPr lang="en-US" dirty="0"/>
              <a:t>Click to edit Presentation Title</a:t>
            </a:r>
          </a:p>
        </p:txBody>
      </p:sp>
      <p:pic>
        <p:nvPicPr>
          <p:cNvPr id="35" name="Picture 34" descr="Department of Health and Human Services logo &quot;DHHS&quot;">
            <a:extLst>
              <a:ext uri="{FF2B5EF4-FFF2-40B4-BE49-F238E27FC236}">
                <a16:creationId xmlns:a16="http://schemas.microsoft.com/office/drawing/2014/main" id="{97172F7C-5175-4A43-A4FD-6859E60AC1B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97194" y="4901154"/>
            <a:ext cx="1775825" cy="1789077"/>
          </a:xfrm>
          <a:prstGeom prst="rect">
            <a:avLst/>
          </a:prstGeom>
        </p:spPr>
      </p:pic>
      <p:sp>
        <p:nvSpPr>
          <p:cNvPr id="19" name="Footer Placeholder 5">
            <a:extLst>
              <a:ext uri="{FF2B5EF4-FFF2-40B4-BE49-F238E27FC236}">
                <a16:creationId xmlns:a16="http://schemas.microsoft.com/office/drawing/2014/main" id="{EE36005C-0F53-4E6B-B2EA-8157A00414B0}"/>
              </a:ext>
            </a:extLst>
          </p:cNvPr>
          <p:cNvSpPr txBox="1">
            <a:spLocks/>
          </p:cNvSpPr>
          <p:nvPr userDrawn="1"/>
        </p:nvSpPr>
        <p:spPr>
          <a:xfrm>
            <a:off x="3352800" y="6356351"/>
            <a:ext cx="5486400" cy="365125"/>
          </a:xfrm>
          <a:prstGeom prst="rect">
            <a:avLst/>
          </a:prstGeom>
        </p:spPr>
        <p:txBody>
          <a:bodyPr anchor="ctr"/>
          <a:lstStyle>
            <a:defPPr>
              <a:defRPr lang="en-US"/>
            </a:defPPr>
            <a:lvl1pPr marL="0" algn="ctr" defTabSz="914400" rtl="0" eaLnBrk="1" latinLnBrk="0" hangingPunct="1">
              <a:lnSpc>
                <a:spcPct val="90000"/>
              </a:lnSpc>
              <a:spcBef>
                <a:spcPct val="0"/>
              </a:spcBef>
              <a:buNone/>
              <a:defRPr lang="en-US" altLang="en-US" sz="1400" kern="1200" smtClean="0">
                <a:solidFill>
                  <a:srgbClr val="1F4E79"/>
                </a:solidFill>
                <a:latin typeface="Times New Roman" panose="02020603050405020304" pitchFamily="18" charset="0"/>
                <a:ea typeface="+mj-ea"/>
                <a:cs typeface="Times New Roman" panose="02020603050405020304" pitchFamily="18"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400" i="1" dirty="0">
                <a:solidFill>
                  <a:srgbClr val="2D4E6B"/>
                </a:solidFill>
                <a:latin typeface="+mn-lt"/>
                <a:cs typeface="Times New Roman" panose="02020603050405020304" pitchFamily="18" charset="0"/>
              </a:rPr>
              <a:t>Helping people.  It’s who we are and what we do.</a:t>
            </a:r>
          </a:p>
        </p:txBody>
      </p:sp>
    </p:spTree>
    <p:extLst>
      <p:ext uri="{BB962C8B-B14F-4D97-AF65-F5344CB8AC3E}">
        <p14:creationId xmlns:p14="http://schemas.microsoft.com/office/powerpoint/2010/main" val="17711105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Agenda">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marL="514350" indent="-514350">
              <a:buFont typeface="+mj-lt"/>
              <a:buAutoNum type="arabicPeriod"/>
              <a:defRPr/>
            </a:lvl1pPr>
            <a:lvl2pPr marL="914400" indent="-457200">
              <a:buFont typeface="+mj-lt"/>
              <a:buAutoNum type="arabicPeriod"/>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0"/>
            <a:r>
              <a:rPr lang="en-US" dirty="0"/>
              <a:t>Click to add Agenda item 1</a:t>
            </a:r>
          </a:p>
        </p:txBody>
      </p:sp>
      <p:sp>
        <p:nvSpPr>
          <p:cNvPr id="6" name="Slide Number Placeholder 5"/>
          <p:cNvSpPr>
            <a:spLocks noGrp="1"/>
          </p:cNvSpPr>
          <p:nvPr>
            <p:ph type="sldNum" sz="quarter" idx="12"/>
          </p:nvPr>
        </p:nvSpPr>
        <p:spPr/>
        <p:txBody>
          <a:bodyPr/>
          <a:lstStyle/>
          <a:p>
            <a:fld id="{A0EC8638-D38E-4C5B-8C11-DA859CF37C29}" type="slidenum">
              <a:rPr lang="en-US" smtClean="0"/>
              <a:t>‹#›</a:t>
            </a:fld>
            <a:endParaRPr lang="en-US"/>
          </a:p>
        </p:txBody>
      </p:sp>
      <p:sp>
        <p:nvSpPr>
          <p:cNvPr id="7" name="Title 1">
            <a:extLst>
              <a:ext uri="{FF2B5EF4-FFF2-40B4-BE49-F238E27FC236}">
                <a16:creationId xmlns:a16="http://schemas.microsoft.com/office/drawing/2014/main" id="{5AEAF5C6-B59C-45C2-925E-4885EFA9EA13}"/>
              </a:ext>
            </a:extLst>
          </p:cNvPr>
          <p:cNvSpPr txBox="1">
            <a:spLocks/>
          </p:cNvSpPr>
          <p:nvPr userDrawn="1"/>
        </p:nvSpPr>
        <p:spPr>
          <a:xfrm>
            <a:off x="838200" y="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800" kern="1200" dirty="0">
                <a:solidFill>
                  <a:srgbClr val="1F4E79"/>
                </a:solidFill>
                <a:latin typeface="+mn-lt"/>
                <a:ea typeface="+mj-ea"/>
                <a:cs typeface="Times New Roman" panose="02020603050405020304" pitchFamily="18" charset="0"/>
              </a:defRPr>
            </a:lvl1pPr>
          </a:lstStyle>
          <a:p>
            <a:r>
              <a:rPr lang="en-US" sz="4800" dirty="0">
                <a:solidFill>
                  <a:srgbClr val="2D4E6B"/>
                </a:solidFill>
              </a:rPr>
              <a:t>Agenda</a:t>
            </a:r>
          </a:p>
        </p:txBody>
      </p:sp>
    </p:spTree>
    <p:extLst>
      <p:ext uri="{BB962C8B-B14F-4D97-AF65-F5344CB8AC3E}">
        <p14:creationId xmlns:p14="http://schemas.microsoft.com/office/powerpoint/2010/main" val="26158033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ntact Information">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0ACE2C2-9B9E-4B3E-AC9A-244696EB97A3}"/>
              </a:ext>
            </a:extLst>
          </p:cNvPr>
          <p:cNvSpPr>
            <a:spLocks noGrp="1"/>
          </p:cNvSpPr>
          <p:nvPr>
            <p:ph type="sldNum" sz="quarter" idx="12"/>
          </p:nvPr>
        </p:nvSpPr>
        <p:spPr/>
        <p:txBody>
          <a:bodyPr/>
          <a:lstStyle>
            <a:lvl1pPr>
              <a:defRPr>
                <a:latin typeface="+mn-lt"/>
              </a:defRPr>
            </a:lvl1pPr>
          </a:lstStyle>
          <a:p>
            <a:fld id="{E9C1D828-F931-464A-8E86-F9D742DA373F}" type="slidenum">
              <a:rPr lang="en-US" smtClean="0"/>
              <a:pPr/>
              <a:t>‹#›</a:t>
            </a:fld>
            <a:endParaRPr lang="en-US"/>
          </a:p>
        </p:txBody>
      </p:sp>
      <p:sp>
        <p:nvSpPr>
          <p:cNvPr id="5" name="Title 1">
            <a:extLst>
              <a:ext uri="{FF2B5EF4-FFF2-40B4-BE49-F238E27FC236}">
                <a16:creationId xmlns:a16="http://schemas.microsoft.com/office/drawing/2014/main" id="{2394F36A-7576-491F-A1F7-C8608A197855}"/>
              </a:ext>
            </a:extLst>
          </p:cNvPr>
          <p:cNvSpPr txBox="1">
            <a:spLocks/>
          </p:cNvSpPr>
          <p:nvPr userDrawn="1"/>
        </p:nvSpPr>
        <p:spPr>
          <a:xfrm>
            <a:off x="838200" y="1"/>
            <a:ext cx="10515600" cy="1325563"/>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lang="en-US" sz="4800" kern="1200" dirty="0" smtClean="0">
                <a:solidFill>
                  <a:srgbClr val="1F4E79"/>
                </a:solidFill>
                <a:latin typeface="Times New Roman" panose="02020603050405020304" pitchFamily="18" charset="0"/>
                <a:ea typeface="+mj-ea"/>
                <a:cs typeface="Times New Roman" panose="02020603050405020304" pitchFamily="18" charset="0"/>
              </a:defRPr>
            </a:lvl1pPr>
          </a:lstStyle>
          <a:p>
            <a:r>
              <a:rPr lang="en-US" sz="4800" dirty="0">
                <a:solidFill>
                  <a:srgbClr val="2D4E6B"/>
                </a:solidFill>
                <a:latin typeface="+mn-lt"/>
              </a:rPr>
              <a:t>Contact Information</a:t>
            </a:r>
          </a:p>
        </p:txBody>
      </p:sp>
      <p:sp>
        <p:nvSpPr>
          <p:cNvPr id="7" name="Text Placeholder 6">
            <a:extLst>
              <a:ext uri="{FF2B5EF4-FFF2-40B4-BE49-F238E27FC236}">
                <a16:creationId xmlns:a16="http://schemas.microsoft.com/office/drawing/2014/main" id="{0FBEE78A-C8E5-4BDB-8A72-F43C2988A4AC}"/>
              </a:ext>
            </a:extLst>
          </p:cNvPr>
          <p:cNvSpPr>
            <a:spLocks noGrp="1"/>
          </p:cNvSpPr>
          <p:nvPr>
            <p:ph type="body" sz="quarter" idx="13" hasCustomPrompt="1"/>
          </p:nvPr>
        </p:nvSpPr>
        <p:spPr>
          <a:xfrm>
            <a:off x="838200" y="1813548"/>
            <a:ext cx="5257800" cy="547687"/>
          </a:xfrm>
        </p:spPr>
        <p:txBody>
          <a:bodyPr anchor="ctr">
            <a:noAutofit/>
          </a:bodyPr>
          <a:lstStyle>
            <a:lvl1pPr marL="0" indent="0">
              <a:buNone/>
              <a:defRPr lang="en-US" sz="4000" kern="1200" dirty="0" smtClean="0">
                <a:solidFill>
                  <a:srgbClr val="2D4E6B"/>
                </a:solidFill>
                <a:latin typeface="+mn-lt"/>
                <a:ea typeface="+mj-ea"/>
                <a:cs typeface="Times New Roman" panose="02020603050405020304" pitchFamily="18" charset="0"/>
              </a:defRPr>
            </a:lvl1pPr>
          </a:lstStyle>
          <a:p>
            <a:pPr lvl="0"/>
            <a:r>
              <a:rPr lang="en-US" dirty="0"/>
              <a:t>Name</a:t>
            </a:r>
          </a:p>
        </p:txBody>
      </p:sp>
      <p:sp>
        <p:nvSpPr>
          <p:cNvPr id="9" name="Text Placeholder 8">
            <a:extLst>
              <a:ext uri="{FF2B5EF4-FFF2-40B4-BE49-F238E27FC236}">
                <a16:creationId xmlns:a16="http://schemas.microsoft.com/office/drawing/2014/main" id="{A2534CAD-222C-4493-B95F-339F15DF5B2C}"/>
              </a:ext>
            </a:extLst>
          </p:cNvPr>
          <p:cNvSpPr>
            <a:spLocks noGrp="1"/>
          </p:cNvSpPr>
          <p:nvPr>
            <p:ph type="body" sz="quarter" idx="14" hasCustomPrompt="1"/>
          </p:nvPr>
        </p:nvSpPr>
        <p:spPr>
          <a:xfrm>
            <a:off x="6096000" y="1813548"/>
            <a:ext cx="5257800" cy="547687"/>
          </a:xfrm>
        </p:spPr>
        <p:txBody>
          <a:bodyPr anchor="ctr">
            <a:noAutofit/>
          </a:bodyPr>
          <a:lstStyle>
            <a:lvl1pPr marL="0" indent="0">
              <a:buNone/>
              <a:defRPr lang="en-US" sz="4000" kern="1200" dirty="0" smtClean="0">
                <a:solidFill>
                  <a:srgbClr val="2D4E6B"/>
                </a:solidFill>
                <a:latin typeface="+mn-lt"/>
                <a:ea typeface="+mj-ea"/>
                <a:cs typeface="Times New Roman" panose="02020603050405020304" pitchFamily="18" charset="0"/>
              </a:defRPr>
            </a:lvl1pPr>
          </a:lstStyle>
          <a:p>
            <a:pPr lvl="0"/>
            <a:r>
              <a:rPr lang="en-US" dirty="0"/>
              <a:t>Name</a:t>
            </a:r>
          </a:p>
        </p:txBody>
      </p:sp>
      <p:sp>
        <p:nvSpPr>
          <p:cNvPr id="11" name="Text Placeholder 10">
            <a:extLst>
              <a:ext uri="{FF2B5EF4-FFF2-40B4-BE49-F238E27FC236}">
                <a16:creationId xmlns:a16="http://schemas.microsoft.com/office/drawing/2014/main" id="{7C1ADE59-FB95-4C6E-A827-FD56250EB4B9}"/>
              </a:ext>
            </a:extLst>
          </p:cNvPr>
          <p:cNvSpPr>
            <a:spLocks noGrp="1"/>
          </p:cNvSpPr>
          <p:nvPr>
            <p:ph type="body" sz="quarter" idx="15" hasCustomPrompt="1"/>
          </p:nvPr>
        </p:nvSpPr>
        <p:spPr>
          <a:xfrm>
            <a:off x="838200" y="2376863"/>
            <a:ext cx="5257800" cy="532592"/>
          </a:xfrm>
        </p:spPr>
        <p:txBody>
          <a:bodyPr anchor="ctr"/>
          <a:lstStyle>
            <a:lvl1pPr marL="0" indent="0">
              <a:buNone/>
              <a:defRPr>
                <a:latin typeface="+mn-lt"/>
              </a:defRPr>
            </a:lvl1pPr>
          </a:lstStyle>
          <a:p>
            <a:pPr lvl="0"/>
            <a:r>
              <a:rPr lang="en-US" dirty="0"/>
              <a:t>Job Title</a:t>
            </a:r>
          </a:p>
        </p:txBody>
      </p:sp>
      <p:sp>
        <p:nvSpPr>
          <p:cNvPr id="12" name="Text Placeholder 10">
            <a:extLst>
              <a:ext uri="{FF2B5EF4-FFF2-40B4-BE49-F238E27FC236}">
                <a16:creationId xmlns:a16="http://schemas.microsoft.com/office/drawing/2014/main" id="{E8B4B28B-D99E-4112-8CD4-D11F2E6E72B7}"/>
              </a:ext>
            </a:extLst>
          </p:cNvPr>
          <p:cNvSpPr>
            <a:spLocks noGrp="1"/>
          </p:cNvSpPr>
          <p:nvPr>
            <p:ph type="body" sz="quarter" idx="16" hasCustomPrompt="1"/>
          </p:nvPr>
        </p:nvSpPr>
        <p:spPr>
          <a:xfrm>
            <a:off x="6096000" y="2376863"/>
            <a:ext cx="5257800" cy="532592"/>
          </a:xfrm>
        </p:spPr>
        <p:txBody>
          <a:bodyPr anchor="ctr"/>
          <a:lstStyle>
            <a:lvl1pPr marL="0" indent="0">
              <a:buNone/>
              <a:defRPr>
                <a:latin typeface="+mn-lt"/>
              </a:defRPr>
            </a:lvl1pPr>
          </a:lstStyle>
          <a:p>
            <a:pPr lvl="0"/>
            <a:r>
              <a:rPr lang="en-US" dirty="0"/>
              <a:t>Job Title</a:t>
            </a:r>
          </a:p>
        </p:txBody>
      </p:sp>
      <p:sp>
        <p:nvSpPr>
          <p:cNvPr id="13" name="Text Placeholder 10">
            <a:extLst>
              <a:ext uri="{FF2B5EF4-FFF2-40B4-BE49-F238E27FC236}">
                <a16:creationId xmlns:a16="http://schemas.microsoft.com/office/drawing/2014/main" id="{0156DF49-83D0-41EC-AECD-5F997A34B843}"/>
              </a:ext>
            </a:extLst>
          </p:cNvPr>
          <p:cNvSpPr>
            <a:spLocks noGrp="1"/>
          </p:cNvSpPr>
          <p:nvPr>
            <p:ph type="body" sz="quarter" idx="17" hasCustomPrompt="1"/>
          </p:nvPr>
        </p:nvSpPr>
        <p:spPr>
          <a:xfrm>
            <a:off x="838200" y="2924550"/>
            <a:ext cx="5257800" cy="532592"/>
          </a:xfrm>
        </p:spPr>
        <p:txBody>
          <a:bodyPr anchor="ctr"/>
          <a:lstStyle>
            <a:lvl1pPr marL="0" indent="0">
              <a:buNone/>
              <a:defRPr>
                <a:latin typeface="+mn-lt"/>
              </a:defRPr>
            </a:lvl1pPr>
          </a:lstStyle>
          <a:p>
            <a:pPr lvl="0"/>
            <a:r>
              <a:rPr lang="en-US" dirty="0"/>
              <a:t>Email</a:t>
            </a:r>
          </a:p>
        </p:txBody>
      </p:sp>
      <p:sp>
        <p:nvSpPr>
          <p:cNvPr id="14" name="Text Placeholder 10">
            <a:extLst>
              <a:ext uri="{FF2B5EF4-FFF2-40B4-BE49-F238E27FC236}">
                <a16:creationId xmlns:a16="http://schemas.microsoft.com/office/drawing/2014/main" id="{37FCF11F-5522-4A79-ADC7-43C7B336CEF0}"/>
              </a:ext>
            </a:extLst>
          </p:cNvPr>
          <p:cNvSpPr>
            <a:spLocks noGrp="1"/>
          </p:cNvSpPr>
          <p:nvPr>
            <p:ph type="body" sz="quarter" idx="18" hasCustomPrompt="1"/>
          </p:nvPr>
        </p:nvSpPr>
        <p:spPr>
          <a:xfrm>
            <a:off x="6096000" y="2924550"/>
            <a:ext cx="5257800" cy="532592"/>
          </a:xfrm>
        </p:spPr>
        <p:txBody>
          <a:bodyPr anchor="ctr"/>
          <a:lstStyle>
            <a:lvl1pPr marL="0" indent="0">
              <a:buNone/>
              <a:defRPr>
                <a:latin typeface="+mn-lt"/>
              </a:defRPr>
            </a:lvl1pPr>
          </a:lstStyle>
          <a:p>
            <a:pPr lvl="0"/>
            <a:r>
              <a:rPr lang="en-US" dirty="0"/>
              <a:t>Email</a:t>
            </a:r>
          </a:p>
        </p:txBody>
      </p:sp>
      <p:sp>
        <p:nvSpPr>
          <p:cNvPr id="15" name="Text Placeholder 10">
            <a:extLst>
              <a:ext uri="{FF2B5EF4-FFF2-40B4-BE49-F238E27FC236}">
                <a16:creationId xmlns:a16="http://schemas.microsoft.com/office/drawing/2014/main" id="{780D7327-8F80-4B78-8D25-2D7AFB13A5EF}"/>
              </a:ext>
            </a:extLst>
          </p:cNvPr>
          <p:cNvSpPr>
            <a:spLocks noGrp="1"/>
          </p:cNvSpPr>
          <p:nvPr>
            <p:ph type="body" sz="quarter" idx="19" hasCustomPrompt="1"/>
          </p:nvPr>
        </p:nvSpPr>
        <p:spPr>
          <a:xfrm>
            <a:off x="838200" y="3473235"/>
            <a:ext cx="5257800" cy="532592"/>
          </a:xfrm>
        </p:spPr>
        <p:txBody>
          <a:bodyPr anchor="ctr"/>
          <a:lstStyle>
            <a:lvl1pPr marL="0" indent="0">
              <a:buNone/>
              <a:defRPr>
                <a:latin typeface="+mn-lt"/>
              </a:defRPr>
            </a:lvl1pPr>
          </a:lstStyle>
          <a:p>
            <a:pPr lvl="0"/>
            <a:r>
              <a:rPr lang="en-US" dirty="0"/>
              <a:t>Phone Number</a:t>
            </a:r>
          </a:p>
        </p:txBody>
      </p:sp>
      <p:sp>
        <p:nvSpPr>
          <p:cNvPr id="16" name="Text Placeholder 10">
            <a:extLst>
              <a:ext uri="{FF2B5EF4-FFF2-40B4-BE49-F238E27FC236}">
                <a16:creationId xmlns:a16="http://schemas.microsoft.com/office/drawing/2014/main" id="{744C58A1-3B7F-464F-BFDB-7C34E8957A25}"/>
              </a:ext>
            </a:extLst>
          </p:cNvPr>
          <p:cNvSpPr>
            <a:spLocks noGrp="1"/>
          </p:cNvSpPr>
          <p:nvPr>
            <p:ph type="body" sz="quarter" idx="20" hasCustomPrompt="1"/>
          </p:nvPr>
        </p:nvSpPr>
        <p:spPr>
          <a:xfrm>
            <a:off x="6096000" y="3473235"/>
            <a:ext cx="5257800" cy="532592"/>
          </a:xfrm>
        </p:spPr>
        <p:txBody>
          <a:bodyPr anchor="ctr"/>
          <a:lstStyle>
            <a:lvl1pPr marL="0" indent="0">
              <a:buNone/>
              <a:defRPr>
                <a:latin typeface="+mn-lt"/>
              </a:defRPr>
            </a:lvl1pPr>
          </a:lstStyle>
          <a:p>
            <a:pPr lvl="0"/>
            <a:r>
              <a:rPr lang="en-US" dirty="0"/>
              <a:t>Phone Number</a:t>
            </a:r>
          </a:p>
        </p:txBody>
      </p:sp>
      <p:sp>
        <p:nvSpPr>
          <p:cNvPr id="17" name="Text Placeholder 10">
            <a:extLst>
              <a:ext uri="{FF2B5EF4-FFF2-40B4-BE49-F238E27FC236}">
                <a16:creationId xmlns:a16="http://schemas.microsoft.com/office/drawing/2014/main" id="{0BCA736D-CC37-4A51-89AE-E21A02317A58}"/>
              </a:ext>
            </a:extLst>
          </p:cNvPr>
          <p:cNvSpPr>
            <a:spLocks noGrp="1"/>
          </p:cNvSpPr>
          <p:nvPr>
            <p:ph type="body" sz="quarter" idx="21" hasCustomPrompt="1"/>
          </p:nvPr>
        </p:nvSpPr>
        <p:spPr>
          <a:xfrm>
            <a:off x="3467100" y="5383674"/>
            <a:ext cx="5257800" cy="532592"/>
          </a:xfrm>
        </p:spPr>
        <p:txBody>
          <a:bodyPr anchor="ctr"/>
          <a:lstStyle>
            <a:lvl1pPr marL="0" indent="0" algn="ctr">
              <a:buNone/>
              <a:defRPr>
                <a:latin typeface="+mn-lt"/>
              </a:defRPr>
            </a:lvl1pPr>
          </a:lstStyle>
          <a:p>
            <a:pPr lvl="0"/>
            <a:r>
              <a:rPr lang="en-US" dirty="0"/>
              <a:t>Web Address</a:t>
            </a:r>
          </a:p>
        </p:txBody>
      </p:sp>
    </p:spTree>
    <p:extLst>
      <p:ext uri="{BB962C8B-B14F-4D97-AF65-F5344CB8AC3E}">
        <p14:creationId xmlns:p14="http://schemas.microsoft.com/office/powerpoint/2010/main" val="2180043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39597-5C8B-427A-AA17-717A17014F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8614E4-82AD-4190-995D-474E8411E3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FFD0A2-BD6B-4DBD-90DD-AD297E38A13C}"/>
              </a:ext>
            </a:extLst>
          </p:cNvPr>
          <p:cNvSpPr>
            <a:spLocks noGrp="1"/>
          </p:cNvSpPr>
          <p:nvPr>
            <p:ph type="dt" sz="half" idx="10"/>
          </p:nvPr>
        </p:nvSpPr>
        <p:spPr/>
        <p:txBody>
          <a:bodyPr/>
          <a:lstStyle/>
          <a:p>
            <a:fld id="{5C597DF4-34D3-4C00-A6BF-A43D6CEA9F26}" type="datetimeFigureOut">
              <a:rPr lang="en-US" smtClean="0"/>
              <a:t>8/11/2021</a:t>
            </a:fld>
            <a:endParaRPr lang="en-US"/>
          </a:p>
        </p:txBody>
      </p:sp>
      <p:sp>
        <p:nvSpPr>
          <p:cNvPr id="5" name="Footer Placeholder 4">
            <a:extLst>
              <a:ext uri="{FF2B5EF4-FFF2-40B4-BE49-F238E27FC236}">
                <a16:creationId xmlns:a16="http://schemas.microsoft.com/office/drawing/2014/main" id="{DBDF26BF-5E7D-4B07-8914-2F7E5AEC3F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44DA51-4B70-4113-908B-66B0B2473D2A}"/>
              </a:ext>
            </a:extLst>
          </p:cNvPr>
          <p:cNvSpPr>
            <a:spLocks noGrp="1"/>
          </p:cNvSpPr>
          <p:nvPr>
            <p:ph type="sldNum" sz="quarter" idx="12"/>
          </p:nvPr>
        </p:nvSpPr>
        <p:spPr/>
        <p:txBody>
          <a:bodyPr/>
          <a:lstStyle/>
          <a:p>
            <a:fld id="{4344A111-6116-43FE-8FB3-95F33543EEC6}" type="slidenum">
              <a:rPr lang="en-US" smtClean="0"/>
              <a:t>‹#›</a:t>
            </a:fld>
            <a:endParaRPr lang="en-US"/>
          </a:p>
        </p:txBody>
      </p:sp>
    </p:spTree>
    <p:extLst>
      <p:ext uri="{BB962C8B-B14F-4D97-AF65-F5344CB8AC3E}">
        <p14:creationId xmlns:p14="http://schemas.microsoft.com/office/powerpoint/2010/main" val="258152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56C06-9D3D-419E-87D6-4B0CD11591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6CBD176-CBF3-45A4-B4D4-E884BF6DC6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7795287-51B0-40A3-8593-14718B05D38C}"/>
              </a:ext>
            </a:extLst>
          </p:cNvPr>
          <p:cNvSpPr>
            <a:spLocks noGrp="1"/>
          </p:cNvSpPr>
          <p:nvPr>
            <p:ph type="dt" sz="half" idx="10"/>
          </p:nvPr>
        </p:nvSpPr>
        <p:spPr/>
        <p:txBody>
          <a:bodyPr/>
          <a:lstStyle/>
          <a:p>
            <a:fld id="{5C597DF4-34D3-4C00-A6BF-A43D6CEA9F26}" type="datetimeFigureOut">
              <a:rPr lang="en-US" smtClean="0"/>
              <a:t>8/11/2021</a:t>
            </a:fld>
            <a:endParaRPr lang="en-US"/>
          </a:p>
        </p:txBody>
      </p:sp>
      <p:sp>
        <p:nvSpPr>
          <p:cNvPr id="5" name="Footer Placeholder 4">
            <a:extLst>
              <a:ext uri="{FF2B5EF4-FFF2-40B4-BE49-F238E27FC236}">
                <a16:creationId xmlns:a16="http://schemas.microsoft.com/office/drawing/2014/main" id="{828CE68F-F16C-4CEE-B292-F10EE5E8BD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329D8C-BCC3-4970-BD7B-387C8499E561}"/>
              </a:ext>
            </a:extLst>
          </p:cNvPr>
          <p:cNvSpPr>
            <a:spLocks noGrp="1"/>
          </p:cNvSpPr>
          <p:nvPr>
            <p:ph type="sldNum" sz="quarter" idx="12"/>
          </p:nvPr>
        </p:nvSpPr>
        <p:spPr/>
        <p:txBody>
          <a:bodyPr/>
          <a:lstStyle/>
          <a:p>
            <a:fld id="{4344A111-6116-43FE-8FB3-95F33543EEC6}" type="slidenum">
              <a:rPr lang="en-US" smtClean="0"/>
              <a:t>‹#›</a:t>
            </a:fld>
            <a:endParaRPr lang="en-US"/>
          </a:p>
        </p:txBody>
      </p:sp>
    </p:spTree>
    <p:extLst>
      <p:ext uri="{BB962C8B-B14F-4D97-AF65-F5344CB8AC3E}">
        <p14:creationId xmlns:p14="http://schemas.microsoft.com/office/powerpoint/2010/main" val="2029642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9409F-457A-402A-8786-4F9F9E6181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DDE87C-B087-4D53-BF8B-8FF96C9B08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9B222A0-D040-47AE-8723-6B66FA85DC3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0B86BAA-4F99-4154-9978-605E4387F133}"/>
              </a:ext>
            </a:extLst>
          </p:cNvPr>
          <p:cNvSpPr>
            <a:spLocks noGrp="1"/>
          </p:cNvSpPr>
          <p:nvPr>
            <p:ph type="dt" sz="half" idx="10"/>
          </p:nvPr>
        </p:nvSpPr>
        <p:spPr/>
        <p:txBody>
          <a:bodyPr/>
          <a:lstStyle/>
          <a:p>
            <a:fld id="{5C597DF4-34D3-4C00-A6BF-A43D6CEA9F26}" type="datetimeFigureOut">
              <a:rPr lang="en-US" smtClean="0"/>
              <a:t>8/11/2021</a:t>
            </a:fld>
            <a:endParaRPr lang="en-US"/>
          </a:p>
        </p:txBody>
      </p:sp>
      <p:sp>
        <p:nvSpPr>
          <p:cNvPr id="6" name="Footer Placeholder 5">
            <a:extLst>
              <a:ext uri="{FF2B5EF4-FFF2-40B4-BE49-F238E27FC236}">
                <a16:creationId xmlns:a16="http://schemas.microsoft.com/office/drawing/2014/main" id="{AC5BE864-0CA8-485D-8EBD-E7CC44F7CE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DF1E58-163D-47FC-8A51-EA1D9213979E}"/>
              </a:ext>
            </a:extLst>
          </p:cNvPr>
          <p:cNvSpPr>
            <a:spLocks noGrp="1"/>
          </p:cNvSpPr>
          <p:nvPr>
            <p:ph type="sldNum" sz="quarter" idx="12"/>
          </p:nvPr>
        </p:nvSpPr>
        <p:spPr/>
        <p:txBody>
          <a:bodyPr/>
          <a:lstStyle/>
          <a:p>
            <a:fld id="{4344A111-6116-43FE-8FB3-95F33543EEC6}" type="slidenum">
              <a:rPr lang="en-US" smtClean="0"/>
              <a:t>‹#›</a:t>
            </a:fld>
            <a:endParaRPr lang="en-US"/>
          </a:p>
        </p:txBody>
      </p:sp>
    </p:spTree>
    <p:extLst>
      <p:ext uri="{BB962C8B-B14F-4D97-AF65-F5344CB8AC3E}">
        <p14:creationId xmlns:p14="http://schemas.microsoft.com/office/powerpoint/2010/main" val="3812418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6A7C3-3FC6-412E-85EB-DA0D9338B7A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FD74F7C-8198-48D3-9B74-8B7D6B07F1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058F5F-EE4C-42A6-BB44-1958432185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0A66BC4-BB3F-47E1-ADF0-5B50A7C43B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DF3245-D511-4741-AEB7-46513F8926C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E8E394B-7839-4348-A196-49AFFDA62011}"/>
              </a:ext>
            </a:extLst>
          </p:cNvPr>
          <p:cNvSpPr>
            <a:spLocks noGrp="1"/>
          </p:cNvSpPr>
          <p:nvPr>
            <p:ph type="dt" sz="half" idx="10"/>
          </p:nvPr>
        </p:nvSpPr>
        <p:spPr/>
        <p:txBody>
          <a:bodyPr/>
          <a:lstStyle/>
          <a:p>
            <a:fld id="{5C597DF4-34D3-4C00-A6BF-A43D6CEA9F26}" type="datetimeFigureOut">
              <a:rPr lang="en-US" smtClean="0"/>
              <a:t>8/11/2021</a:t>
            </a:fld>
            <a:endParaRPr lang="en-US"/>
          </a:p>
        </p:txBody>
      </p:sp>
      <p:sp>
        <p:nvSpPr>
          <p:cNvPr id="8" name="Footer Placeholder 7">
            <a:extLst>
              <a:ext uri="{FF2B5EF4-FFF2-40B4-BE49-F238E27FC236}">
                <a16:creationId xmlns:a16="http://schemas.microsoft.com/office/drawing/2014/main" id="{F0299CA9-9BAF-4D71-8C21-65D15CFF015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FCCFCD0-FB32-4092-A35B-2281C67834BB}"/>
              </a:ext>
            </a:extLst>
          </p:cNvPr>
          <p:cNvSpPr>
            <a:spLocks noGrp="1"/>
          </p:cNvSpPr>
          <p:nvPr>
            <p:ph type="sldNum" sz="quarter" idx="12"/>
          </p:nvPr>
        </p:nvSpPr>
        <p:spPr/>
        <p:txBody>
          <a:bodyPr/>
          <a:lstStyle/>
          <a:p>
            <a:fld id="{4344A111-6116-43FE-8FB3-95F33543EEC6}" type="slidenum">
              <a:rPr lang="en-US" smtClean="0"/>
              <a:t>‹#›</a:t>
            </a:fld>
            <a:endParaRPr lang="en-US"/>
          </a:p>
        </p:txBody>
      </p:sp>
    </p:spTree>
    <p:extLst>
      <p:ext uri="{BB962C8B-B14F-4D97-AF65-F5344CB8AC3E}">
        <p14:creationId xmlns:p14="http://schemas.microsoft.com/office/powerpoint/2010/main" val="1368345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C3AF2-1921-449F-B7CA-34425CB21E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6F79176-D656-4823-8F7D-9CB87524242B}"/>
              </a:ext>
            </a:extLst>
          </p:cNvPr>
          <p:cNvSpPr>
            <a:spLocks noGrp="1"/>
          </p:cNvSpPr>
          <p:nvPr>
            <p:ph type="dt" sz="half" idx="10"/>
          </p:nvPr>
        </p:nvSpPr>
        <p:spPr/>
        <p:txBody>
          <a:bodyPr/>
          <a:lstStyle/>
          <a:p>
            <a:fld id="{5C597DF4-34D3-4C00-A6BF-A43D6CEA9F26}" type="datetimeFigureOut">
              <a:rPr lang="en-US" smtClean="0"/>
              <a:t>8/11/2021</a:t>
            </a:fld>
            <a:endParaRPr lang="en-US"/>
          </a:p>
        </p:txBody>
      </p:sp>
      <p:sp>
        <p:nvSpPr>
          <p:cNvPr id="4" name="Footer Placeholder 3">
            <a:extLst>
              <a:ext uri="{FF2B5EF4-FFF2-40B4-BE49-F238E27FC236}">
                <a16:creationId xmlns:a16="http://schemas.microsoft.com/office/drawing/2014/main" id="{D8632956-2319-4A14-8A05-FAFB7FD7954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6FF42E4-BDFD-4951-98A9-B709B9E3E600}"/>
              </a:ext>
            </a:extLst>
          </p:cNvPr>
          <p:cNvSpPr>
            <a:spLocks noGrp="1"/>
          </p:cNvSpPr>
          <p:nvPr>
            <p:ph type="sldNum" sz="quarter" idx="12"/>
          </p:nvPr>
        </p:nvSpPr>
        <p:spPr/>
        <p:txBody>
          <a:bodyPr/>
          <a:lstStyle/>
          <a:p>
            <a:fld id="{4344A111-6116-43FE-8FB3-95F33543EEC6}" type="slidenum">
              <a:rPr lang="en-US" smtClean="0"/>
              <a:t>‹#›</a:t>
            </a:fld>
            <a:endParaRPr lang="en-US"/>
          </a:p>
        </p:txBody>
      </p:sp>
    </p:spTree>
    <p:extLst>
      <p:ext uri="{BB962C8B-B14F-4D97-AF65-F5344CB8AC3E}">
        <p14:creationId xmlns:p14="http://schemas.microsoft.com/office/powerpoint/2010/main" val="2912854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1DEF3D-9D0D-489B-9ADC-F4A9A2A7B3D6}"/>
              </a:ext>
            </a:extLst>
          </p:cNvPr>
          <p:cNvSpPr>
            <a:spLocks noGrp="1"/>
          </p:cNvSpPr>
          <p:nvPr>
            <p:ph type="dt" sz="half" idx="10"/>
          </p:nvPr>
        </p:nvSpPr>
        <p:spPr/>
        <p:txBody>
          <a:bodyPr/>
          <a:lstStyle/>
          <a:p>
            <a:fld id="{5C597DF4-34D3-4C00-A6BF-A43D6CEA9F26}" type="datetimeFigureOut">
              <a:rPr lang="en-US" smtClean="0"/>
              <a:t>8/11/2021</a:t>
            </a:fld>
            <a:endParaRPr lang="en-US"/>
          </a:p>
        </p:txBody>
      </p:sp>
      <p:sp>
        <p:nvSpPr>
          <p:cNvPr id="3" name="Footer Placeholder 2">
            <a:extLst>
              <a:ext uri="{FF2B5EF4-FFF2-40B4-BE49-F238E27FC236}">
                <a16:creationId xmlns:a16="http://schemas.microsoft.com/office/drawing/2014/main" id="{4A819D98-575C-41FC-9426-C929D8D483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E189BD4-764D-4CAA-B0E0-271C27DF82E9}"/>
              </a:ext>
            </a:extLst>
          </p:cNvPr>
          <p:cNvSpPr>
            <a:spLocks noGrp="1"/>
          </p:cNvSpPr>
          <p:nvPr>
            <p:ph type="sldNum" sz="quarter" idx="12"/>
          </p:nvPr>
        </p:nvSpPr>
        <p:spPr/>
        <p:txBody>
          <a:bodyPr/>
          <a:lstStyle/>
          <a:p>
            <a:fld id="{4344A111-6116-43FE-8FB3-95F33543EEC6}" type="slidenum">
              <a:rPr lang="en-US" smtClean="0"/>
              <a:t>‹#›</a:t>
            </a:fld>
            <a:endParaRPr lang="en-US"/>
          </a:p>
        </p:txBody>
      </p:sp>
    </p:spTree>
    <p:extLst>
      <p:ext uri="{BB962C8B-B14F-4D97-AF65-F5344CB8AC3E}">
        <p14:creationId xmlns:p14="http://schemas.microsoft.com/office/powerpoint/2010/main" val="2532324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93807-1AFC-439C-8E8A-7E643D02C2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42FB7F-49A4-4D8F-AB62-71424D0598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2901967-176E-42B8-92FB-3026C957F5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183849-7743-4E7E-9520-7BF506184AAF}"/>
              </a:ext>
            </a:extLst>
          </p:cNvPr>
          <p:cNvSpPr>
            <a:spLocks noGrp="1"/>
          </p:cNvSpPr>
          <p:nvPr>
            <p:ph type="dt" sz="half" idx="10"/>
          </p:nvPr>
        </p:nvSpPr>
        <p:spPr/>
        <p:txBody>
          <a:bodyPr/>
          <a:lstStyle/>
          <a:p>
            <a:fld id="{5C597DF4-34D3-4C00-A6BF-A43D6CEA9F26}" type="datetimeFigureOut">
              <a:rPr lang="en-US" smtClean="0"/>
              <a:t>8/11/2021</a:t>
            </a:fld>
            <a:endParaRPr lang="en-US"/>
          </a:p>
        </p:txBody>
      </p:sp>
      <p:sp>
        <p:nvSpPr>
          <p:cNvPr id="6" name="Footer Placeholder 5">
            <a:extLst>
              <a:ext uri="{FF2B5EF4-FFF2-40B4-BE49-F238E27FC236}">
                <a16:creationId xmlns:a16="http://schemas.microsoft.com/office/drawing/2014/main" id="{E8B48D40-7200-4676-B2E7-B2F9E58C28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9A1620-1B69-4C40-BB22-03D6D83D27F3}"/>
              </a:ext>
            </a:extLst>
          </p:cNvPr>
          <p:cNvSpPr>
            <a:spLocks noGrp="1"/>
          </p:cNvSpPr>
          <p:nvPr>
            <p:ph type="sldNum" sz="quarter" idx="12"/>
          </p:nvPr>
        </p:nvSpPr>
        <p:spPr/>
        <p:txBody>
          <a:bodyPr/>
          <a:lstStyle/>
          <a:p>
            <a:fld id="{4344A111-6116-43FE-8FB3-95F33543EEC6}" type="slidenum">
              <a:rPr lang="en-US" smtClean="0"/>
              <a:t>‹#›</a:t>
            </a:fld>
            <a:endParaRPr lang="en-US"/>
          </a:p>
        </p:txBody>
      </p:sp>
    </p:spTree>
    <p:extLst>
      <p:ext uri="{BB962C8B-B14F-4D97-AF65-F5344CB8AC3E}">
        <p14:creationId xmlns:p14="http://schemas.microsoft.com/office/powerpoint/2010/main" val="638353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15ABE-EFD5-4C4A-A111-B78DBB2E0B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FEC6E98-EF4C-474A-A6A1-2D4853DFD7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7A1AA0E-1646-41C2-B121-A32DF81FC1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2F4159-1871-4BA3-AD8E-3F67B4BBDC38}"/>
              </a:ext>
            </a:extLst>
          </p:cNvPr>
          <p:cNvSpPr>
            <a:spLocks noGrp="1"/>
          </p:cNvSpPr>
          <p:nvPr>
            <p:ph type="dt" sz="half" idx="10"/>
          </p:nvPr>
        </p:nvSpPr>
        <p:spPr/>
        <p:txBody>
          <a:bodyPr/>
          <a:lstStyle/>
          <a:p>
            <a:fld id="{5C597DF4-34D3-4C00-A6BF-A43D6CEA9F26}" type="datetimeFigureOut">
              <a:rPr lang="en-US" smtClean="0"/>
              <a:t>8/11/2021</a:t>
            </a:fld>
            <a:endParaRPr lang="en-US"/>
          </a:p>
        </p:txBody>
      </p:sp>
      <p:sp>
        <p:nvSpPr>
          <p:cNvPr id="6" name="Footer Placeholder 5">
            <a:extLst>
              <a:ext uri="{FF2B5EF4-FFF2-40B4-BE49-F238E27FC236}">
                <a16:creationId xmlns:a16="http://schemas.microsoft.com/office/drawing/2014/main" id="{8DA1E99F-9BE6-40C0-BF77-3F1C0FFB9F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1E2B8D-3AF6-49D7-935B-13578F9946F0}"/>
              </a:ext>
            </a:extLst>
          </p:cNvPr>
          <p:cNvSpPr>
            <a:spLocks noGrp="1"/>
          </p:cNvSpPr>
          <p:nvPr>
            <p:ph type="sldNum" sz="quarter" idx="12"/>
          </p:nvPr>
        </p:nvSpPr>
        <p:spPr/>
        <p:txBody>
          <a:bodyPr/>
          <a:lstStyle/>
          <a:p>
            <a:fld id="{4344A111-6116-43FE-8FB3-95F33543EEC6}" type="slidenum">
              <a:rPr lang="en-US" smtClean="0"/>
              <a:t>‹#›</a:t>
            </a:fld>
            <a:endParaRPr lang="en-US"/>
          </a:p>
        </p:txBody>
      </p:sp>
    </p:spTree>
    <p:extLst>
      <p:ext uri="{BB962C8B-B14F-4D97-AF65-F5344CB8AC3E}">
        <p14:creationId xmlns:p14="http://schemas.microsoft.com/office/powerpoint/2010/main" val="4104179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2F3932-3A32-49E8-86DB-26A60E9C4B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88C5827-B71C-495C-B4DB-9F3DBD2185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926AC4-4AB2-4D22-B862-00CDF46501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97DF4-34D3-4C00-A6BF-A43D6CEA9F26}" type="datetimeFigureOut">
              <a:rPr lang="en-US" smtClean="0"/>
              <a:t>8/11/2021</a:t>
            </a:fld>
            <a:endParaRPr lang="en-US"/>
          </a:p>
        </p:txBody>
      </p:sp>
      <p:sp>
        <p:nvSpPr>
          <p:cNvPr id="5" name="Footer Placeholder 4">
            <a:extLst>
              <a:ext uri="{FF2B5EF4-FFF2-40B4-BE49-F238E27FC236}">
                <a16:creationId xmlns:a16="http://schemas.microsoft.com/office/drawing/2014/main" id="{6CEBBDA6-C694-4DD7-A35E-7F05281D0F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5DB300E-FAAB-4975-A7A9-AA9F5E0F77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44A111-6116-43FE-8FB3-95F33543EEC6}" type="slidenum">
              <a:rPr lang="en-US" smtClean="0"/>
              <a:t>‹#›</a:t>
            </a:fld>
            <a:endParaRPr lang="en-US"/>
          </a:p>
        </p:txBody>
      </p:sp>
    </p:spTree>
    <p:extLst>
      <p:ext uri="{BB962C8B-B14F-4D97-AF65-F5344CB8AC3E}">
        <p14:creationId xmlns:p14="http://schemas.microsoft.com/office/powerpoint/2010/main" val="3734934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dhhs.nv.gov/uploadedFiles/dhhsnvgov/content/Programs/Office_of_Analytics/Maternal%20Mortality%20and%20Severe%20Maternal%20Morbidity%20Report%202020.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app.powerbigov.us/view?r=eyJrIjoiMDk4Y2JlODItYTM3Ny00MDI4LTgzOTAtODQ5NjkxY2NhNzQ5IiwidCI6ImU0YTM0MGU2LWI4OWUtNGU2OC04ZWFhLTE1NDRkMjcwMzk4MCJ9" TargetMode="External"/><Relationship Id="rId7" Type="http://schemas.openxmlformats.org/officeDocument/2006/relationships/hyperlink" Target="https://www.leg.state.nv.us/nrs/nrs-442.html#NRS442Sec751" TargetMode="External"/><Relationship Id="rId2" Type="http://schemas.openxmlformats.org/officeDocument/2006/relationships/hyperlink" Target="https://dpbh.nv.gov/Programs/TitleV/MCAH-Data-and-Publications/" TargetMode="External"/><Relationship Id="rId1" Type="http://schemas.openxmlformats.org/officeDocument/2006/relationships/slideLayout" Target="../slideLayouts/slideLayout2.xml"/><Relationship Id="rId6" Type="http://schemas.openxmlformats.org/officeDocument/2006/relationships/hyperlink" Target="https://safehealthcareforeverywoman.org/aim/" TargetMode="External"/><Relationship Id="rId5" Type="http://schemas.openxmlformats.org/officeDocument/2006/relationships/hyperlink" Target="https://www.cdc.gov/reproductivehealth/maternal-mortality/erase-mm/index.html" TargetMode="External"/><Relationship Id="rId4" Type="http://schemas.openxmlformats.org/officeDocument/2006/relationships/hyperlink" Target="https://dhhs.nv.gov/uploadedFiles/dhhsnvgov/content/Programs/Office_of_Analytics/Maternal%20Mortality%20and%20Severe%20Maternal%20Morbidity%20Report%202020.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hyperlink" Target="mailto:tconn@health.nv.gov" TargetMode="Externa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leg.state.nv.us/nrs/nrs-442.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198E897-CBE8-4C7F-A765-03F2FCB57C23}"/>
              </a:ext>
            </a:extLst>
          </p:cNvPr>
          <p:cNvSpPr>
            <a:spLocks noGrp="1"/>
          </p:cNvSpPr>
          <p:nvPr>
            <p:ph type="subTitle" idx="1"/>
          </p:nvPr>
        </p:nvSpPr>
        <p:spPr>
          <a:xfrm>
            <a:off x="2905540" y="5176908"/>
            <a:ext cx="6185452" cy="1232451"/>
          </a:xfrm>
        </p:spPr>
        <p:txBody>
          <a:bodyPr>
            <a:normAutofit fontScale="92500" lnSpcReduction="20000"/>
          </a:bodyPr>
          <a:lstStyle/>
          <a:p>
            <a:pPr>
              <a:spcBef>
                <a:spcPts val="0"/>
              </a:spcBef>
            </a:pPr>
            <a:r>
              <a:rPr lang="en-US" sz="2000" dirty="0"/>
              <a:t>Tami Conn</a:t>
            </a:r>
          </a:p>
          <a:p>
            <a:pPr>
              <a:spcBef>
                <a:spcPts val="0"/>
              </a:spcBef>
            </a:pPr>
            <a:r>
              <a:rPr lang="en-US" sz="2000" dirty="0"/>
              <a:t>Health Program Specialist II</a:t>
            </a:r>
          </a:p>
          <a:p>
            <a:pPr>
              <a:spcBef>
                <a:spcPts val="0"/>
              </a:spcBef>
            </a:pPr>
            <a:endParaRPr lang="en-US" sz="2000" dirty="0"/>
          </a:p>
          <a:p>
            <a:pPr>
              <a:spcBef>
                <a:spcPts val="0"/>
              </a:spcBef>
            </a:pPr>
            <a:r>
              <a:rPr lang="en-US" sz="2000" dirty="0"/>
              <a:t>Nevada Division of Public and Behavioral Health, Maternal, Child, and Adolescent Health Section </a:t>
            </a:r>
          </a:p>
        </p:txBody>
      </p:sp>
      <p:sp>
        <p:nvSpPr>
          <p:cNvPr id="4" name="Date Placeholder 3">
            <a:extLst>
              <a:ext uri="{FF2B5EF4-FFF2-40B4-BE49-F238E27FC236}">
                <a16:creationId xmlns:a16="http://schemas.microsoft.com/office/drawing/2014/main" id="{1C79C71E-D54E-40F1-A712-F8F7288AA725}"/>
              </a:ext>
            </a:extLst>
          </p:cNvPr>
          <p:cNvSpPr>
            <a:spLocks noGrp="1"/>
          </p:cNvSpPr>
          <p:nvPr>
            <p:ph type="dt" sz="half" idx="10"/>
          </p:nvPr>
        </p:nvSpPr>
        <p:spPr/>
        <p:txBody>
          <a:bodyPr/>
          <a:lstStyle/>
          <a:p>
            <a:fld id="{4C7C30BE-F809-40C4-85AC-A11F0466CCBC}" type="datetime1">
              <a:rPr lang="en-US" smtClean="0"/>
              <a:pPr/>
              <a:t>8/11/2021</a:t>
            </a:fld>
            <a:endParaRPr lang="en-US" dirty="0"/>
          </a:p>
        </p:txBody>
      </p:sp>
      <p:sp>
        <p:nvSpPr>
          <p:cNvPr id="5" name="Text Placeholder 4">
            <a:extLst>
              <a:ext uri="{FF2B5EF4-FFF2-40B4-BE49-F238E27FC236}">
                <a16:creationId xmlns:a16="http://schemas.microsoft.com/office/drawing/2014/main" id="{57C44EEA-12BD-4D1B-B9E1-720DD256276E}"/>
              </a:ext>
            </a:extLst>
          </p:cNvPr>
          <p:cNvSpPr>
            <a:spLocks noGrp="1"/>
          </p:cNvSpPr>
          <p:nvPr>
            <p:ph type="body" sz="quarter" idx="13"/>
          </p:nvPr>
        </p:nvSpPr>
        <p:spPr>
          <a:xfrm>
            <a:off x="2209800" y="4276658"/>
            <a:ext cx="7772400" cy="1010959"/>
          </a:xfrm>
        </p:spPr>
        <p:txBody>
          <a:bodyPr>
            <a:normAutofit lnSpcReduction="10000"/>
          </a:bodyPr>
          <a:lstStyle/>
          <a:p>
            <a:r>
              <a:rPr lang="en-US" sz="2400" dirty="0"/>
              <a:t>Nevada Maternal Mortality Review Committee review of Nevada Revised statutes and AB 119 of the 81</a:t>
            </a:r>
            <a:r>
              <a:rPr lang="en-US" sz="2400" baseline="30000" dirty="0"/>
              <a:t>st</a:t>
            </a:r>
            <a:r>
              <a:rPr lang="en-US" sz="2400" dirty="0"/>
              <a:t> Legislative Session </a:t>
            </a:r>
          </a:p>
        </p:txBody>
      </p:sp>
    </p:spTree>
    <p:extLst>
      <p:ext uri="{BB962C8B-B14F-4D97-AF65-F5344CB8AC3E}">
        <p14:creationId xmlns:p14="http://schemas.microsoft.com/office/powerpoint/2010/main" val="2505890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EA1D-13FB-4223-B12A-FCE0B73CB0E6}"/>
              </a:ext>
            </a:extLst>
          </p:cNvPr>
          <p:cNvSpPr>
            <a:spLocks noGrp="1"/>
          </p:cNvSpPr>
          <p:nvPr>
            <p:ph type="title"/>
          </p:nvPr>
        </p:nvSpPr>
        <p:spPr/>
        <p:txBody>
          <a:bodyPr/>
          <a:lstStyle/>
          <a:p>
            <a:r>
              <a:rPr lang="en-US" dirty="0"/>
              <a:t>MMRC and NOMHE timeline for report	</a:t>
            </a:r>
          </a:p>
        </p:txBody>
      </p:sp>
      <p:sp>
        <p:nvSpPr>
          <p:cNvPr id="3" name="Content Placeholder 2">
            <a:extLst>
              <a:ext uri="{FF2B5EF4-FFF2-40B4-BE49-F238E27FC236}">
                <a16:creationId xmlns:a16="http://schemas.microsoft.com/office/drawing/2014/main" id="{3240293D-4572-4130-958C-F65DC6574E28}"/>
              </a:ext>
            </a:extLst>
          </p:cNvPr>
          <p:cNvSpPr>
            <a:spLocks noGrp="1"/>
          </p:cNvSpPr>
          <p:nvPr>
            <p:ph idx="1"/>
          </p:nvPr>
        </p:nvSpPr>
        <p:spPr/>
        <p:txBody>
          <a:bodyPr>
            <a:normAutofit/>
          </a:bodyPr>
          <a:lstStyle/>
          <a:p>
            <a:r>
              <a:rPr lang="en-US" sz="2000" dirty="0"/>
              <a:t>Bi-annual in even numbered years, a report is due December 31</a:t>
            </a:r>
          </a:p>
          <a:p>
            <a:r>
              <a:rPr lang="en-US" sz="2000" dirty="0"/>
              <a:t>Must contain</a:t>
            </a:r>
          </a:p>
          <a:p>
            <a:pPr lvl="1">
              <a:spcBef>
                <a:spcPts val="1000"/>
              </a:spcBef>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r>
              <a:rPr kumimoji="0" lang="en-US" sz="1200" b="1" i="1" u="none" strike="noStrike" kern="1200" cap="none" spc="0" normalizeH="0" baseline="0" noProof="0" dirty="0">
                <a:ln>
                  <a:noFill/>
                </a:ln>
                <a:solidFill>
                  <a:srgbClr val="0000FF"/>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 description of the incidents of maternal mortality and severe maternal morbidity reviewed pursuant to </a:t>
            </a:r>
            <a:r>
              <a:rPr kumimoji="0" lang="en-US" sz="1200" b="1" i="1" u="none" strike="noStrike" kern="1200" cap="none" spc="0" normalizeH="0" baseline="0" noProof="0" dirty="0">
                <a:ln>
                  <a:noFill/>
                </a:ln>
                <a:solidFill>
                  <a:srgbClr val="0000FF"/>
                </a:solidFill>
                <a:effectLst/>
                <a:uLnTx/>
                <a:uFillTx/>
                <a:latin typeface="Calibri" panose="020F0502020204030204"/>
                <a:ea typeface="+mn-ea"/>
                <a:cs typeface="+mn-cs"/>
              </a:rPr>
              <a:t>paragraph (a) and subparagraph (1) of paragraph (c)</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 respectively, during the </a:t>
            </a:r>
            <a:r>
              <a:rPr kumimoji="0" lang="en-US" sz="1200" b="0" i="0" u="sng" strike="noStrike" kern="1200" cap="none" spc="0" normalizeH="0" baseline="0" noProof="0" dirty="0">
                <a:ln>
                  <a:noFill/>
                </a:ln>
                <a:solidFill>
                  <a:prstClr val="black"/>
                </a:solidFill>
                <a:effectLst/>
                <a:uLnTx/>
                <a:uFillTx/>
                <a:latin typeface="Calibri" panose="020F0502020204030204"/>
                <a:ea typeface="+mn-ea"/>
                <a:cs typeface="+mn-cs"/>
              </a:rPr>
              <a:t>immediately preceding 24 months</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 provided in a manner that does not allow for the identification of any person;</a:t>
            </a:r>
          </a:p>
          <a:p>
            <a:pPr lvl="1">
              <a:spcBef>
                <a:spcPts val="1000"/>
              </a:spcBef>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(2) </a:t>
            </a:r>
            <a:r>
              <a:rPr kumimoji="0" lang="en-US" sz="1200" b="1" i="1" u="none" strike="noStrike" kern="1200" cap="none" spc="0" normalizeH="0" baseline="0" noProof="0" dirty="0">
                <a:ln>
                  <a:noFill/>
                </a:ln>
                <a:solidFill>
                  <a:srgbClr val="0000FF"/>
                </a:solidFill>
                <a:effectLst/>
                <a:uLnTx/>
                <a:uFillTx/>
                <a:latin typeface="Calibri" panose="020F0502020204030204"/>
                <a:ea typeface="+mn-ea"/>
                <a:cs typeface="+mn-cs"/>
              </a:rPr>
              <a:t>A summary of the disparities identified and reviewed pursuant to subparagraph (2) of paragraph (c)</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lvl="1">
              <a:spcBef>
                <a:spcPts val="1000"/>
              </a:spcBef>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(3) Plans for corrective action to reduce maternal mortality and severe maternal morbidity in this State; and</a:t>
            </a:r>
          </a:p>
          <a:p>
            <a:pPr lvl="1">
              <a:spcBef>
                <a:spcPts val="1000"/>
              </a:spcBef>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(4) Recommendations for any legislation or other changes to policy to reduce maternal mortality and severe maternal morbidity or otherwise improve the delivery of health care in this State.</a:t>
            </a:r>
          </a:p>
          <a:p>
            <a:pPr>
              <a:defRPr/>
            </a:pPr>
            <a:r>
              <a:rPr lang="en-US" sz="2000" dirty="0">
                <a:solidFill>
                  <a:prstClr val="black"/>
                </a:solidFill>
                <a:latin typeface="Calibri" panose="020F0502020204030204"/>
              </a:rPr>
              <a:t>Report will be written in late October and early November</a:t>
            </a:r>
          </a:p>
          <a:p>
            <a:pPr lvl="1">
              <a:spcBef>
                <a:spcPts val="1000"/>
              </a:spcBef>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Will need to </a:t>
            </a:r>
            <a:r>
              <a:rPr lang="en-US" sz="2000" dirty="0">
                <a:solidFill>
                  <a:prstClr val="black"/>
                </a:solidFill>
                <a:latin typeface="Calibri" panose="020F0502020204030204"/>
              </a:rPr>
              <a:t>have last minute additions based on November and December death</a:t>
            </a:r>
            <a:endParaRPr kumimoji="0" lang="en-US" sz="1050" b="0" i="0" u="none" strike="noStrike" kern="1200" cap="none" spc="0" normalizeH="0" baseline="0" noProof="0" dirty="0">
              <a:ln>
                <a:noFill/>
              </a:ln>
              <a:solidFill>
                <a:prstClr val="black"/>
              </a:solidFill>
              <a:effectLst/>
              <a:uLnTx/>
              <a:uFillTx/>
              <a:latin typeface="Calibri" panose="020F0502020204030204"/>
              <a:ea typeface="+mn-ea"/>
              <a:cs typeface="+mn-cs"/>
            </a:endParaRPr>
          </a:p>
          <a:p>
            <a:r>
              <a:rPr lang="en-US" sz="2000" dirty="0">
                <a:solidFill>
                  <a:prstClr val="black"/>
                </a:solidFill>
                <a:latin typeface="Calibri" panose="020F0502020204030204"/>
              </a:rPr>
              <a:t>NOMHE advisory board will review report and make recommendations at November meeting</a:t>
            </a:r>
          </a:p>
        </p:txBody>
      </p:sp>
    </p:spTree>
    <p:extLst>
      <p:ext uri="{BB962C8B-B14F-4D97-AF65-F5344CB8AC3E}">
        <p14:creationId xmlns:p14="http://schemas.microsoft.com/office/powerpoint/2010/main" val="682466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5F99E-1403-43E3-9E4F-EF9DC7154EFD}"/>
              </a:ext>
            </a:extLst>
          </p:cNvPr>
          <p:cNvSpPr>
            <a:spLocks noGrp="1"/>
          </p:cNvSpPr>
          <p:nvPr>
            <p:ph type="title"/>
          </p:nvPr>
        </p:nvSpPr>
        <p:spPr>
          <a:xfrm>
            <a:off x="1524000" y="35170"/>
            <a:ext cx="9144000" cy="1325563"/>
          </a:xfrm>
        </p:spPr>
        <p:txBody>
          <a:bodyPr>
            <a:normAutofit/>
          </a:bodyPr>
          <a:lstStyle/>
          <a:p>
            <a:pPr algn="ctr"/>
            <a:r>
              <a:rPr lang="en-US" dirty="0"/>
              <a:t>Maternal Mortality and Severe Maternal Morbidity</a:t>
            </a:r>
          </a:p>
        </p:txBody>
      </p:sp>
      <p:sp>
        <p:nvSpPr>
          <p:cNvPr id="4" name="Slide Number Placeholder 3">
            <a:extLst>
              <a:ext uri="{FF2B5EF4-FFF2-40B4-BE49-F238E27FC236}">
                <a16:creationId xmlns:a16="http://schemas.microsoft.com/office/drawing/2014/main" id="{8F29001C-B68A-461C-820B-793A1748049D}"/>
              </a:ext>
            </a:extLst>
          </p:cNvPr>
          <p:cNvSpPr>
            <a:spLocks noGrp="1"/>
          </p:cNvSpPr>
          <p:nvPr>
            <p:ph type="sldNum" sz="quarter" idx="12"/>
          </p:nvPr>
        </p:nvSpPr>
        <p:spPr/>
        <p:txBody>
          <a:bodyPr/>
          <a:lstStyle/>
          <a:p>
            <a:fld id="{A0EC8638-D38E-4C5B-8C11-DA859CF37C29}" type="slidenum">
              <a:rPr lang="en-US" smtClean="0"/>
              <a:t>11</a:t>
            </a:fld>
            <a:endParaRPr lang="en-US"/>
          </a:p>
        </p:txBody>
      </p:sp>
      <p:sp>
        <p:nvSpPr>
          <p:cNvPr id="7" name="Rectangle 6">
            <a:extLst>
              <a:ext uri="{FF2B5EF4-FFF2-40B4-BE49-F238E27FC236}">
                <a16:creationId xmlns:a16="http://schemas.microsoft.com/office/drawing/2014/main" id="{BE42CF68-A854-4B43-961B-2AD4DA18A68C}"/>
              </a:ext>
            </a:extLst>
          </p:cNvPr>
          <p:cNvSpPr/>
          <p:nvPr/>
        </p:nvSpPr>
        <p:spPr>
          <a:xfrm>
            <a:off x="2842846" y="5798145"/>
            <a:ext cx="6506308" cy="923330"/>
          </a:xfrm>
          <a:prstGeom prst="rect">
            <a:avLst/>
          </a:prstGeom>
        </p:spPr>
        <p:txBody>
          <a:bodyPr wrap="square">
            <a:spAutoFit/>
          </a:bodyPr>
          <a:lstStyle/>
          <a:p>
            <a:r>
              <a:rPr lang="en-US" dirty="0">
                <a:hlinkClick r:id="rId3"/>
              </a:rPr>
              <a:t>https://dhhs.nv.gov/uploadedFiles/dhhsnvgov/content/Programs/Office_of_Analytics/Maternal%20Mortality%20and%20Severe%20Maternal%20Morbidity%20Report%202020.pdf</a:t>
            </a:r>
            <a:endParaRPr lang="en-US" dirty="0"/>
          </a:p>
        </p:txBody>
      </p:sp>
      <p:pic>
        <p:nvPicPr>
          <p:cNvPr id="8" name="Picture 7" descr="This photo is the front cover of a data report posted online titled, Maternal Mortality and Severe Maternal Morbidity, Nevada, 2020. March 2021 is the publish date. ">
            <a:extLst>
              <a:ext uri="{FF2B5EF4-FFF2-40B4-BE49-F238E27FC236}">
                <a16:creationId xmlns:a16="http://schemas.microsoft.com/office/drawing/2014/main" id="{CC983883-7A84-4986-AE48-7F5C698879DD}"/>
              </a:ext>
            </a:extLst>
          </p:cNvPr>
          <p:cNvPicPr>
            <a:picLocks noChangeAspect="1"/>
          </p:cNvPicPr>
          <p:nvPr/>
        </p:nvPicPr>
        <p:blipFill>
          <a:blip r:embed="rId4"/>
          <a:stretch>
            <a:fillRect/>
          </a:stretch>
        </p:blipFill>
        <p:spPr>
          <a:xfrm>
            <a:off x="4124325" y="1466808"/>
            <a:ext cx="3943350" cy="4225262"/>
          </a:xfrm>
          <a:prstGeom prst="rect">
            <a:avLst/>
          </a:prstGeom>
        </p:spPr>
      </p:pic>
    </p:spTree>
    <p:extLst>
      <p:ext uri="{BB962C8B-B14F-4D97-AF65-F5344CB8AC3E}">
        <p14:creationId xmlns:p14="http://schemas.microsoft.com/office/powerpoint/2010/main" val="2916758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5F99E-1403-43E3-9E4F-EF9DC7154EFD}"/>
              </a:ext>
            </a:extLst>
          </p:cNvPr>
          <p:cNvSpPr>
            <a:spLocks noGrp="1"/>
          </p:cNvSpPr>
          <p:nvPr>
            <p:ph type="title"/>
          </p:nvPr>
        </p:nvSpPr>
        <p:spPr>
          <a:xfrm>
            <a:off x="1524000" y="1"/>
            <a:ext cx="9144000" cy="1325563"/>
          </a:xfrm>
        </p:spPr>
        <p:txBody>
          <a:bodyPr>
            <a:normAutofit/>
          </a:bodyPr>
          <a:lstStyle/>
          <a:p>
            <a:pPr algn="ctr"/>
            <a:r>
              <a:rPr lang="en-US" dirty="0"/>
              <a:t>Maternal Mortality: Pregnancy-Associated Deaths (PAD)</a:t>
            </a:r>
          </a:p>
        </p:txBody>
      </p:sp>
      <p:sp>
        <p:nvSpPr>
          <p:cNvPr id="4" name="Slide Number Placeholder 3">
            <a:extLst>
              <a:ext uri="{FF2B5EF4-FFF2-40B4-BE49-F238E27FC236}">
                <a16:creationId xmlns:a16="http://schemas.microsoft.com/office/drawing/2014/main" id="{8F29001C-B68A-461C-820B-793A1748049D}"/>
              </a:ext>
            </a:extLst>
          </p:cNvPr>
          <p:cNvSpPr>
            <a:spLocks noGrp="1"/>
          </p:cNvSpPr>
          <p:nvPr>
            <p:ph type="sldNum" sz="quarter" idx="12"/>
          </p:nvPr>
        </p:nvSpPr>
        <p:spPr/>
        <p:txBody>
          <a:bodyPr/>
          <a:lstStyle/>
          <a:p>
            <a:fld id="{A0EC8638-D38E-4C5B-8C11-DA859CF37C29}" type="slidenum">
              <a:rPr lang="en-US" smtClean="0"/>
              <a:t>12</a:t>
            </a:fld>
            <a:endParaRPr lang="en-US"/>
          </a:p>
        </p:txBody>
      </p:sp>
      <p:sp>
        <p:nvSpPr>
          <p:cNvPr id="7" name="Content Placeholder 6">
            <a:extLst>
              <a:ext uri="{FF2B5EF4-FFF2-40B4-BE49-F238E27FC236}">
                <a16:creationId xmlns:a16="http://schemas.microsoft.com/office/drawing/2014/main" id="{3C331618-E266-48E2-8A27-24A24C771D58}"/>
              </a:ext>
            </a:extLst>
          </p:cNvPr>
          <p:cNvSpPr>
            <a:spLocks noGrp="1"/>
          </p:cNvSpPr>
          <p:nvPr>
            <p:ph idx="1"/>
          </p:nvPr>
        </p:nvSpPr>
        <p:spPr>
          <a:xfrm>
            <a:off x="2540793" y="1617662"/>
            <a:ext cx="7110413" cy="741363"/>
          </a:xfrm>
        </p:spPr>
        <p:txBody>
          <a:bodyPr>
            <a:normAutofit fontScale="92500" lnSpcReduction="10000"/>
          </a:bodyPr>
          <a:lstStyle/>
          <a:p>
            <a:pPr marL="0" indent="0" algn="ctr">
              <a:buNone/>
            </a:pPr>
            <a:r>
              <a:rPr lang="en-US" dirty="0"/>
              <a:t>PAD Ratio per 100,000 Live Births and Number of Deaths, Nevada, 2015-2020 </a:t>
            </a:r>
          </a:p>
        </p:txBody>
      </p:sp>
      <p:pic>
        <p:nvPicPr>
          <p:cNvPr id="10" name="Picture 9" descr="This is a bar graph of Nevada's Pregnancy-Associated Deaths from 2015 to 2020. In 2015 to 2020 the number of pregnancy associated deaths was 28, 24, 30, 26, 21 and 37.  The ratio per 100,000 lives births for the same years was, 78.5, 66.5, 84.2, 73.2, 60, and 113.1. ">
            <a:extLst>
              <a:ext uri="{FF2B5EF4-FFF2-40B4-BE49-F238E27FC236}">
                <a16:creationId xmlns:a16="http://schemas.microsoft.com/office/drawing/2014/main" id="{9C4789AC-1A0A-4BD6-BEE2-0282C0050881}"/>
              </a:ext>
            </a:extLst>
          </p:cNvPr>
          <p:cNvPicPr>
            <a:picLocks noChangeAspect="1"/>
          </p:cNvPicPr>
          <p:nvPr/>
        </p:nvPicPr>
        <p:blipFill rotWithShape="1">
          <a:blip r:embed="rId3">
            <a:extLst>
              <a:ext uri="{28A0092B-C50C-407E-A947-70E740481C1C}">
                <a14:useLocalDpi xmlns:a14="http://schemas.microsoft.com/office/drawing/2010/main" val="0"/>
              </a:ext>
            </a:extLst>
          </a:blip>
          <a:srcRect t="15889"/>
          <a:stretch/>
        </p:blipFill>
        <p:spPr>
          <a:xfrm>
            <a:off x="2437888" y="2474442"/>
            <a:ext cx="7316221" cy="4100986"/>
          </a:xfrm>
          <a:prstGeom prst="rect">
            <a:avLst/>
          </a:prstGeom>
        </p:spPr>
      </p:pic>
      <p:sp>
        <p:nvSpPr>
          <p:cNvPr id="11" name="Rectangle 10">
            <a:extLst>
              <a:ext uri="{FF2B5EF4-FFF2-40B4-BE49-F238E27FC236}">
                <a16:creationId xmlns:a16="http://schemas.microsoft.com/office/drawing/2014/main" id="{F972378B-C72F-4A84-9F94-28539F6D08F8}"/>
              </a:ext>
            </a:extLst>
          </p:cNvPr>
          <p:cNvSpPr/>
          <p:nvPr/>
        </p:nvSpPr>
        <p:spPr>
          <a:xfrm>
            <a:off x="1524001" y="6575427"/>
            <a:ext cx="5451231" cy="230832"/>
          </a:xfrm>
          <a:prstGeom prst="rect">
            <a:avLst/>
          </a:prstGeom>
        </p:spPr>
        <p:txBody>
          <a:bodyPr wrap="square">
            <a:spAutoFit/>
          </a:bodyPr>
          <a:lstStyle/>
          <a:p>
            <a:r>
              <a:rPr lang="en-US" sz="900" dirty="0"/>
              <a:t>Data Source: Office of Analytics Report: </a:t>
            </a:r>
            <a:r>
              <a:rPr lang="en-US" sz="900" i="1" dirty="0"/>
              <a:t>Maternal Mortality and Severe Maternal Morbidity Nevada, 2020</a:t>
            </a:r>
          </a:p>
        </p:txBody>
      </p:sp>
    </p:spTree>
    <p:extLst>
      <p:ext uri="{BB962C8B-B14F-4D97-AF65-F5344CB8AC3E}">
        <p14:creationId xmlns:p14="http://schemas.microsoft.com/office/powerpoint/2010/main" val="203271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5F99E-1403-43E3-9E4F-EF9DC7154EFD}"/>
              </a:ext>
            </a:extLst>
          </p:cNvPr>
          <p:cNvSpPr>
            <a:spLocks noGrp="1"/>
          </p:cNvSpPr>
          <p:nvPr>
            <p:ph type="title"/>
          </p:nvPr>
        </p:nvSpPr>
        <p:spPr>
          <a:xfrm>
            <a:off x="1524000" y="1"/>
            <a:ext cx="9144000" cy="1325563"/>
          </a:xfrm>
        </p:spPr>
        <p:txBody>
          <a:bodyPr>
            <a:normAutofit/>
          </a:bodyPr>
          <a:lstStyle/>
          <a:p>
            <a:pPr algn="ctr"/>
            <a:r>
              <a:rPr lang="en-US" dirty="0"/>
              <a:t>Maternal Mortality: PAD </a:t>
            </a:r>
          </a:p>
        </p:txBody>
      </p:sp>
      <p:sp>
        <p:nvSpPr>
          <p:cNvPr id="4" name="Slide Number Placeholder 3">
            <a:extLst>
              <a:ext uri="{FF2B5EF4-FFF2-40B4-BE49-F238E27FC236}">
                <a16:creationId xmlns:a16="http://schemas.microsoft.com/office/drawing/2014/main" id="{8F29001C-B68A-461C-820B-793A1748049D}"/>
              </a:ext>
            </a:extLst>
          </p:cNvPr>
          <p:cNvSpPr>
            <a:spLocks noGrp="1"/>
          </p:cNvSpPr>
          <p:nvPr>
            <p:ph type="sldNum" sz="quarter" idx="12"/>
          </p:nvPr>
        </p:nvSpPr>
        <p:spPr/>
        <p:txBody>
          <a:bodyPr/>
          <a:lstStyle/>
          <a:p>
            <a:fld id="{A0EC8638-D38E-4C5B-8C11-DA859CF37C29}" type="slidenum">
              <a:rPr lang="en-US" smtClean="0"/>
              <a:t>13</a:t>
            </a:fld>
            <a:endParaRPr lang="en-US"/>
          </a:p>
        </p:txBody>
      </p:sp>
      <p:sp>
        <p:nvSpPr>
          <p:cNvPr id="7" name="Content Placeholder 6">
            <a:extLst>
              <a:ext uri="{FF2B5EF4-FFF2-40B4-BE49-F238E27FC236}">
                <a16:creationId xmlns:a16="http://schemas.microsoft.com/office/drawing/2014/main" id="{3C331618-E266-48E2-8A27-24A24C771D58}"/>
              </a:ext>
            </a:extLst>
          </p:cNvPr>
          <p:cNvSpPr>
            <a:spLocks noGrp="1"/>
          </p:cNvSpPr>
          <p:nvPr>
            <p:ph idx="1"/>
          </p:nvPr>
        </p:nvSpPr>
        <p:spPr>
          <a:xfrm>
            <a:off x="2109787" y="1805779"/>
            <a:ext cx="7564301" cy="741363"/>
          </a:xfrm>
        </p:spPr>
        <p:txBody>
          <a:bodyPr>
            <a:normAutofit fontScale="92500"/>
          </a:bodyPr>
          <a:lstStyle/>
          <a:p>
            <a:pPr marL="0" indent="0" algn="ctr">
              <a:buNone/>
            </a:pPr>
            <a:r>
              <a:rPr lang="en-US" dirty="0"/>
              <a:t>PAD Ratio and Percent by Race/Ethnicity, Nevada, 2020</a:t>
            </a:r>
          </a:p>
        </p:txBody>
      </p:sp>
      <p:pic>
        <p:nvPicPr>
          <p:cNvPr id="6" name="Picture 5" descr="This is a bar graph of Nevada's pregnancy associated death ratio in 2020 by race and ethnicity. The ratio per 100,000 live births for White, non-Hispanic was 134.6, for Black non-Hispanic was 181.7, for Asian or Pacific Islander or American Indian or Alaskan Native was 59.6 and for Hispanic was 74. ">
            <a:extLst>
              <a:ext uri="{FF2B5EF4-FFF2-40B4-BE49-F238E27FC236}">
                <a16:creationId xmlns:a16="http://schemas.microsoft.com/office/drawing/2014/main" id="{D9B87B52-480C-433D-95E9-C31EA53B7DC2}"/>
              </a:ext>
            </a:extLst>
          </p:cNvPr>
          <p:cNvPicPr>
            <a:picLocks noChangeAspect="1"/>
          </p:cNvPicPr>
          <p:nvPr/>
        </p:nvPicPr>
        <p:blipFill>
          <a:blip r:embed="rId3"/>
          <a:stretch>
            <a:fillRect/>
          </a:stretch>
        </p:blipFill>
        <p:spPr>
          <a:xfrm>
            <a:off x="2746130" y="2285997"/>
            <a:ext cx="6699738" cy="4070354"/>
          </a:xfrm>
          <a:prstGeom prst="rect">
            <a:avLst/>
          </a:prstGeom>
        </p:spPr>
      </p:pic>
      <p:sp>
        <p:nvSpPr>
          <p:cNvPr id="9" name="Rectangle 8">
            <a:extLst>
              <a:ext uri="{FF2B5EF4-FFF2-40B4-BE49-F238E27FC236}">
                <a16:creationId xmlns:a16="http://schemas.microsoft.com/office/drawing/2014/main" id="{E23AD686-3D92-4022-9664-170756EA8407}"/>
              </a:ext>
            </a:extLst>
          </p:cNvPr>
          <p:cNvSpPr/>
          <p:nvPr/>
        </p:nvSpPr>
        <p:spPr>
          <a:xfrm>
            <a:off x="1524001" y="6575427"/>
            <a:ext cx="5451231" cy="230832"/>
          </a:xfrm>
          <a:prstGeom prst="rect">
            <a:avLst/>
          </a:prstGeom>
        </p:spPr>
        <p:txBody>
          <a:bodyPr wrap="square">
            <a:spAutoFit/>
          </a:bodyPr>
          <a:lstStyle/>
          <a:p>
            <a:r>
              <a:rPr lang="en-US" sz="900" dirty="0"/>
              <a:t>Data Source: Office of Analytics Report: </a:t>
            </a:r>
            <a:r>
              <a:rPr lang="en-US" sz="900" i="1" dirty="0"/>
              <a:t>Maternal Mortality and Severe Maternal Morbidity Nevada, 2020</a:t>
            </a:r>
          </a:p>
        </p:txBody>
      </p:sp>
    </p:spTree>
    <p:extLst>
      <p:ext uri="{BB962C8B-B14F-4D97-AF65-F5344CB8AC3E}">
        <p14:creationId xmlns:p14="http://schemas.microsoft.com/office/powerpoint/2010/main" val="1094872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5F99E-1403-43E3-9E4F-EF9DC7154EFD}"/>
              </a:ext>
            </a:extLst>
          </p:cNvPr>
          <p:cNvSpPr>
            <a:spLocks noGrp="1"/>
          </p:cNvSpPr>
          <p:nvPr>
            <p:ph type="title"/>
          </p:nvPr>
        </p:nvSpPr>
        <p:spPr>
          <a:xfrm>
            <a:off x="1524000" y="0"/>
            <a:ext cx="9144000" cy="1509256"/>
          </a:xfrm>
        </p:spPr>
        <p:txBody>
          <a:bodyPr>
            <a:normAutofit/>
          </a:bodyPr>
          <a:lstStyle/>
          <a:p>
            <a:pPr algn="ctr"/>
            <a:r>
              <a:rPr lang="en-US" dirty="0"/>
              <a:t>Maternal Mortality: Pregnancy-Related Deaths (PRD)</a:t>
            </a:r>
          </a:p>
        </p:txBody>
      </p:sp>
      <p:sp>
        <p:nvSpPr>
          <p:cNvPr id="4" name="Slide Number Placeholder 3">
            <a:extLst>
              <a:ext uri="{FF2B5EF4-FFF2-40B4-BE49-F238E27FC236}">
                <a16:creationId xmlns:a16="http://schemas.microsoft.com/office/drawing/2014/main" id="{8F29001C-B68A-461C-820B-793A1748049D}"/>
              </a:ext>
            </a:extLst>
          </p:cNvPr>
          <p:cNvSpPr>
            <a:spLocks noGrp="1"/>
          </p:cNvSpPr>
          <p:nvPr>
            <p:ph type="sldNum" sz="quarter" idx="12"/>
          </p:nvPr>
        </p:nvSpPr>
        <p:spPr/>
        <p:txBody>
          <a:bodyPr/>
          <a:lstStyle/>
          <a:p>
            <a:fld id="{A0EC8638-D38E-4C5B-8C11-DA859CF37C29}" type="slidenum">
              <a:rPr lang="en-US" smtClean="0"/>
              <a:t>14</a:t>
            </a:fld>
            <a:endParaRPr lang="en-US"/>
          </a:p>
        </p:txBody>
      </p:sp>
      <p:pic>
        <p:nvPicPr>
          <p:cNvPr id="5" name="Picture 4" descr="This is a bar graph of Nevada's Pregnancy-Related Deaths from 2012 to 2017. In 2012 to 2017 the number of pregnancy-related deaths was 5,5,2,5,6,12.  The ratio per 100,000 lives births for the same years was, 14.5, 14.5, 5.6, 14, 16.6, and 33.7. ">
            <a:extLst>
              <a:ext uri="{FF2B5EF4-FFF2-40B4-BE49-F238E27FC236}">
                <a16:creationId xmlns:a16="http://schemas.microsoft.com/office/drawing/2014/main" id="{85D642CB-619C-4CDA-9759-8A8769AEF293}"/>
              </a:ext>
            </a:extLst>
          </p:cNvPr>
          <p:cNvPicPr>
            <a:picLocks noChangeAspect="1"/>
          </p:cNvPicPr>
          <p:nvPr/>
        </p:nvPicPr>
        <p:blipFill>
          <a:blip r:embed="rId3"/>
          <a:stretch>
            <a:fillRect/>
          </a:stretch>
        </p:blipFill>
        <p:spPr>
          <a:xfrm>
            <a:off x="2152650" y="2423652"/>
            <a:ext cx="7484452" cy="4434348"/>
          </a:xfrm>
          <a:prstGeom prst="rect">
            <a:avLst/>
          </a:prstGeom>
        </p:spPr>
      </p:pic>
      <p:sp>
        <p:nvSpPr>
          <p:cNvPr id="7" name="Content Placeholder 6">
            <a:extLst>
              <a:ext uri="{FF2B5EF4-FFF2-40B4-BE49-F238E27FC236}">
                <a16:creationId xmlns:a16="http://schemas.microsoft.com/office/drawing/2014/main" id="{06DC1B2F-6C0E-4DF0-944B-7C27A7DCE885}"/>
              </a:ext>
            </a:extLst>
          </p:cNvPr>
          <p:cNvSpPr txBox="1">
            <a:spLocks/>
          </p:cNvSpPr>
          <p:nvPr/>
        </p:nvSpPr>
        <p:spPr>
          <a:xfrm>
            <a:off x="2109788" y="1645780"/>
            <a:ext cx="7972425" cy="77787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lang="en-US" sz="2800" kern="1200" dirty="0" smtClean="0">
                <a:solidFill>
                  <a:schemeClr val="tx1"/>
                </a:solidFill>
                <a:latin typeface="+mn-lt"/>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000" kern="1200" dirty="0" smtClean="0">
                <a:solidFill>
                  <a:schemeClr val="tx1"/>
                </a:solidFill>
                <a:latin typeface="+mn-lt"/>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dirty="0" smtClean="0">
                <a:solidFill>
                  <a:schemeClr val="tx1"/>
                </a:solidFill>
                <a:latin typeface="+mn-lt"/>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dirty="0" smtClean="0">
                <a:solidFill>
                  <a:schemeClr val="tx1"/>
                </a:solidFill>
                <a:latin typeface="+mn-lt"/>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dirty="0"/>
              <a:t>PRD Ratio per 100,000 Live Births and Number of Deaths, Nevada, 2012-2017</a:t>
            </a:r>
          </a:p>
        </p:txBody>
      </p:sp>
    </p:spTree>
    <p:extLst>
      <p:ext uri="{BB962C8B-B14F-4D97-AF65-F5344CB8AC3E}">
        <p14:creationId xmlns:p14="http://schemas.microsoft.com/office/powerpoint/2010/main" val="2029465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5F99E-1403-43E3-9E4F-EF9DC7154EFD}"/>
              </a:ext>
            </a:extLst>
          </p:cNvPr>
          <p:cNvSpPr>
            <a:spLocks noGrp="1"/>
          </p:cNvSpPr>
          <p:nvPr>
            <p:ph type="title"/>
          </p:nvPr>
        </p:nvSpPr>
        <p:spPr>
          <a:xfrm>
            <a:off x="1524000" y="1"/>
            <a:ext cx="9144000" cy="1325563"/>
          </a:xfrm>
        </p:spPr>
        <p:txBody>
          <a:bodyPr>
            <a:normAutofit/>
          </a:bodyPr>
          <a:lstStyle/>
          <a:p>
            <a:pPr algn="ctr"/>
            <a:r>
              <a:rPr lang="en-US" dirty="0"/>
              <a:t>Maternal Mortality: PRD </a:t>
            </a:r>
          </a:p>
        </p:txBody>
      </p:sp>
      <p:sp>
        <p:nvSpPr>
          <p:cNvPr id="4" name="Slide Number Placeholder 3">
            <a:extLst>
              <a:ext uri="{FF2B5EF4-FFF2-40B4-BE49-F238E27FC236}">
                <a16:creationId xmlns:a16="http://schemas.microsoft.com/office/drawing/2014/main" id="{8F29001C-B68A-461C-820B-793A1748049D}"/>
              </a:ext>
            </a:extLst>
          </p:cNvPr>
          <p:cNvSpPr>
            <a:spLocks noGrp="1"/>
          </p:cNvSpPr>
          <p:nvPr>
            <p:ph type="sldNum" sz="quarter" idx="12"/>
          </p:nvPr>
        </p:nvSpPr>
        <p:spPr/>
        <p:txBody>
          <a:bodyPr/>
          <a:lstStyle/>
          <a:p>
            <a:fld id="{A0EC8638-D38E-4C5B-8C11-DA859CF37C29}" type="slidenum">
              <a:rPr lang="en-US" smtClean="0"/>
              <a:t>15</a:t>
            </a:fld>
            <a:endParaRPr lang="en-US"/>
          </a:p>
        </p:txBody>
      </p:sp>
      <p:sp>
        <p:nvSpPr>
          <p:cNvPr id="7" name="Content Placeholder 6">
            <a:extLst>
              <a:ext uri="{FF2B5EF4-FFF2-40B4-BE49-F238E27FC236}">
                <a16:creationId xmlns:a16="http://schemas.microsoft.com/office/drawing/2014/main" id="{06DC1B2F-6C0E-4DF0-944B-7C27A7DCE885}"/>
              </a:ext>
            </a:extLst>
          </p:cNvPr>
          <p:cNvSpPr txBox="1">
            <a:spLocks/>
          </p:cNvSpPr>
          <p:nvPr/>
        </p:nvSpPr>
        <p:spPr>
          <a:xfrm>
            <a:off x="2109788" y="1463160"/>
            <a:ext cx="7972425" cy="4878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lang="en-US" sz="2800" kern="1200" dirty="0" smtClean="0">
                <a:solidFill>
                  <a:schemeClr val="tx1"/>
                </a:solidFill>
                <a:latin typeface="+mn-lt"/>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000" kern="1200" dirty="0" smtClean="0">
                <a:solidFill>
                  <a:schemeClr val="tx1"/>
                </a:solidFill>
                <a:latin typeface="+mn-lt"/>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dirty="0" smtClean="0">
                <a:solidFill>
                  <a:schemeClr val="tx1"/>
                </a:solidFill>
                <a:latin typeface="+mn-lt"/>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dirty="0" smtClean="0">
                <a:solidFill>
                  <a:schemeClr val="tx1"/>
                </a:solidFill>
                <a:latin typeface="+mn-lt"/>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dirty="0"/>
              <a:t>PRD Ratio and Percent by Race/Ethnicity Nevada, 2016-2017</a:t>
            </a:r>
          </a:p>
        </p:txBody>
      </p:sp>
      <p:pic>
        <p:nvPicPr>
          <p:cNvPr id="6" name="Picture 5" descr="This is a bar graph of Nevada's pregnancy-related death ratio from 2016-2017 by race and ethnicity. The ratio per 100,000 live births for White, non-Hispanic was 18.4, for Black non-Hispanic was 63, for Asian or Pacific Islander or American Indian or Alaskan Native was 55.8 and for Hispanic was 11.6. ">
            <a:extLst>
              <a:ext uri="{FF2B5EF4-FFF2-40B4-BE49-F238E27FC236}">
                <a16:creationId xmlns:a16="http://schemas.microsoft.com/office/drawing/2014/main" id="{2191B38B-13CB-47B8-BF67-62EDB33C4E9A}"/>
              </a:ext>
            </a:extLst>
          </p:cNvPr>
          <p:cNvPicPr>
            <a:picLocks noChangeAspect="1"/>
          </p:cNvPicPr>
          <p:nvPr/>
        </p:nvPicPr>
        <p:blipFill>
          <a:blip r:embed="rId3"/>
          <a:stretch>
            <a:fillRect/>
          </a:stretch>
        </p:blipFill>
        <p:spPr>
          <a:xfrm>
            <a:off x="2152651" y="1912191"/>
            <a:ext cx="7467967" cy="4687392"/>
          </a:xfrm>
          <a:prstGeom prst="rect">
            <a:avLst/>
          </a:prstGeom>
        </p:spPr>
      </p:pic>
    </p:spTree>
    <p:extLst>
      <p:ext uri="{BB962C8B-B14F-4D97-AF65-F5344CB8AC3E}">
        <p14:creationId xmlns:p14="http://schemas.microsoft.com/office/powerpoint/2010/main" val="3915351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20B61-9EF6-439D-8404-F07458799922}"/>
              </a:ext>
            </a:extLst>
          </p:cNvPr>
          <p:cNvSpPr>
            <a:spLocks noGrp="1"/>
          </p:cNvSpPr>
          <p:nvPr>
            <p:ph type="title"/>
          </p:nvPr>
        </p:nvSpPr>
        <p:spPr/>
        <p:txBody>
          <a:bodyPr/>
          <a:lstStyle/>
          <a:p>
            <a:r>
              <a:rPr lang="en-US" dirty="0"/>
              <a:t>2020 report recommendations </a:t>
            </a:r>
          </a:p>
        </p:txBody>
      </p:sp>
      <p:sp>
        <p:nvSpPr>
          <p:cNvPr id="3" name="Content Placeholder 2">
            <a:extLst>
              <a:ext uri="{FF2B5EF4-FFF2-40B4-BE49-F238E27FC236}">
                <a16:creationId xmlns:a16="http://schemas.microsoft.com/office/drawing/2014/main" id="{20927834-7017-4F98-8F2D-F1B1FBE43EDE}"/>
              </a:ext>
            </a:extLst>
          </p:cNvPr>
          <p:cNvSpPr>
            <a:spLocks noGrp="1"/>
          </p:cNvSpPr>
          <p:nvPr>
            <p:ph idx="1"/>
          </p:nvPr>
        </p:nvSpPr>
        <p:spPr/>
        <p:txBody>
          <a:bodyPr>
            <a:normAutofit lnSpcReduction="10000"/>
          </a:bodyPr>
          <a:lstStyle/>
          <a:p>
            <a:r>
              <a:rPr lang="en-US" dirty="0"/>
              <a:t>The MMRC Committee reviewed five maternal mortality cases in 2020</a:t>
            </a:r>
          </a:p>
          <a:p>
            <a:r>
              <a:rPr lang="en-US" dirty="0"/>
              <a:t>The need to provide adequate drug treatment options to pregnant women. </a:t>
            </a:r>
          </a:p>
          <a:p>
            <a:pPr lvl="1"/>
            <a:r>
              <a:rPr lang="en-US" dirty="0"/>
              <a:t>The Committee </a:t>
            </a:r>
            <a:r>
              <a:rPr lang="en-US" b="1" dirty="0"/>
              <a:t>recommends educating providers on Nevada's substance use disorder treatment options which already exist for pregnant women and removing barriers to care</a:t>
            </a:r>
            <a:r>
              <a:rPr lang="en-US" dirty="0"/>
              <a:t>.</a:t>
            </a:r>
          </a:p>
          <a:p>
            <a:r>
              <a:rPr lang="en-US" dirty="0"/>
              <a:t>The need for identification of substance use in pregnancy and the identified need as a society to address the social determinants of health. </a:t>
            </a:r>
          </a:p>
          <a:p>
            <a:pPr lvl="1"/>
            <a:r>
              <a:rPr lang="en-US" dirty="0"/>
              <a:t>At the provider level, the utility of recommending </a:t>
            </a:r>
            <a:r>
              <a:rPr lang="en-US" b="1" dirty="0"/>
              <a:t>the use of a suicide screen in addition to the antepartum and postpartum depression screen </a:t>
            </a:r>
            <a:r>
              <a:rPr lang="en-US" dirty="0"/>
              <a:t>was discussed.</a:t>
            </a:r>
          </a:p>
        </p:txBody>
      </p:sp>
    </p:spTree>
    <p:extLst>
      <p:ext uri="{BB962C8B-B14F-4D97-AF65-F5344CB8AC3E}">
        <p14:creationId xmlns:p14="http://schemas.microsoft.com/office/powerpoint/2010/main" val="41616822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8C5B2-21FB-4ECA-962B-DFF48DF3B525}"/>
              </a:ext>
            </a:extLst>
          </p:cNvPr>
          <p:cNvSpPr>
            <a:spLocks noGrp="1"/>
          </p:cNvSpPr>
          <p:nvPr>
            <p:ph type="title"/>
          </p:nvPr>
        </p:nvSpPr>
        <p:spPr/>
        <p:txBody>
          <a:bodyPr/>
          <a:lstStyle/>
          <a:p>
            <a:r>
              <a:rPr lang="en-US" dirty="0"/>
              <a:t>2020 report recommendations (cont.)</a:t>
            </a:r>
          </a:p>
        </p:txBody>
      </p:sp>
      <p:sp>
        <p:nvSpPr>
          <p:cNvPr id="3" name="Content Placeholder 2">
            <a:extLst>
              <a:ext uri="{FF2B5EF4-FFF2-40B4-BE49-F238E27FC236}">
                <a16:creationId xmlns:a16="http://schemas.microsoft.com/office/drawing/2014/main" id="{F26BEBE0-1608-4666-9EB6-947416CCFC25}"/>
              </a:ext>
            </a:extLst>
          </p:cNvPr>
          <p:cNvSpPr>
            <a:spLocks noGrp="1"/>
          </p:cNvSpPr>
          <p:nvPr>
            <p:ph idx="1"/>
          </p:nvPr>
        </p:nvSpPr>
        <p:spPr/>
        <p:txBody>
          <a:bodyPr>
            <a:normAutofit/>
          </a:bodyPr>
          <a:lstStyle/>
          <a:p>
            <a:r>
              <a:rPr lang="en-US" dirty="0"/>
              <a:t>A </a:t>
            </a:r>
            <a:r>
              <a:rPr lang="en-US" b="1" dirty="0"/>
              <a:t>recommendation for outreach promoting the importance of prenatal care and preventing delays in prenatal care </a:t>
            </a:r>
            <a:r>
              <a:rPr lang="en-US" dirty="0"/>
              <a:t>was identified.</a:t>
            </a:r>
          </a:p>
          <a:p>
            <a:r>
              <a:rPr lang="en-US" dirty="0"/>
              <a:t>The Committee identified two recommendations to improve the function of the committee. </a:t>
            </a:r>
          </a:p>
          <a:p>
            <a:pPr lvl="1"/>
            <a:r>
              <a:rPr lang="en-US" dirty="0"/>
              <a:t>The statutory language is a barrier to accessing Nevada Central Cancer Registry data. The Committee recommends </a:t>
            </a:r>
            <a:r>
              <a:rPr lang="en-US" b="1" dirty="0"/>
              <a:t>considering legislative action to remove the barrier to receive these records for case abstraction</a:t>
            </a:r>
            <a:r>
              <a:rPr lang="en-US" dirty="0"/>
              <a:t>. </a:t>
            </a:r>
          </a:p>
          <a:p>
            <a:pPr lvl="1"/>
            <a:r>
              <a:rPr lang="en-US" dirty="0"/>
              <a:t>The Committee identified the lack of family interviews and data regarding the social determinants of health as a barrier to making recommendations from the cases. The Committee recommends </a:t>
            </a:r>
            <a:r>
              <a:rPr lang="en-US" b="1" dirty="0"/>
              <a:t>considering securing dedicated funding to ensure full data collection</a:t>
            </a:r>
            <a:r>
              <a:rPr lang="en-US" dirty="0"/>
              <a:t>.</a:t>
            </a:r>
          </a:p>
        </p:txBody>
      </p:sp>
    </p:spTree>
    <p:extLst>
      <p:ext uri="{BB962C8B-B14F-4D97-AF65-F5344CB8AC3E}">
        <p14:creationId xmlns:p14="http://schemas.microsoft.com/office/powerpoint/2010/main" val="22459681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E26BF-0BCC-4985-86A4-977B7A3B75EF}"/>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3C0F01D9-87D4-4596-83DF-3D559E8C4360}"/>
              </a:ext>
            </a:extLst>
          </p:cNvPr>
          <p:cNvSpPr>
            <a:spLocks noGrp="1"/>
          </p:cNvSpPr>
          <p:nvPr>
            <p:ph idx="1"/>
          </p:nvPr>
        </p:nvSpPr>
        <p:spPr/>
        <p:txBody>
          <a:bodyPr/>
          <a:lstStyle/>
          <a:p>
            <a:r>
              <a:rPr lang="en-US" dirty="0">
                <a:hlinkClick r:id="rId2"/>
              </a:rPr>
              <a:t>Maternal, Child and Adolescent Health Section (MCAH) Data and Publications</a:t>
            </a:r>
            <a:endParaRPr lang="en-US" dirty="0"/>
          </a:p>
          <a:p>
            <a:r>
              <a:rPr lang="en-US" dirty="0">
                <a:hlinkClick r:id="rId3"/>
              </a:rPr>
              <a:t>Title V Data Dashboard</a:t>
            </a:r>
            <a:endParaRPr lang="en-US" dirty="0"/>
          </a:p>
          <a:p>
            <a:r>
              <a:rPr lang="en-US" dirty="0">
                <a:hlinkClick r:id="rId4"/>
              </a:rPr>
              <a:t>MMRC 2020 Annual Report </a:t>
            </a:r>
            <a:endParaRPr lang="en-US" dirty="0"/>
          </a:p>
          <a:p>
            <a:r>
              <a:rPr lang="en-US" dirty="0">
                <a:hlinkClick r:id="rId5"/>
              </a:rPr>
              <a:t>CDC MMRC Site</a:t>
            </a:r>
            <a:endParaRPr lang="en-US" dirty="0"/>
          </a:p>
          <a:p>
            <a:r>
              <a:rPr lang="en-US" dirty="0">
                <a:hlinkClick r:id="rId6"/>
              </a:rPr>
              <a:t>AIM National Site</a:t>
            </a:r>
            <a:endParaRPr lang="en-US" dirty="0"/>
          </a:p>
          <a:p>
            <a:r>
              <a:rPr lang="en-US" dirty="0">
                <a:hlinkClick r:id="rId7"/>
              </a:rPr>
              <a:t>NRS 442 – Maternal and Child Health</a:t>
            </a:r>
            <a:endParaRPr lang="en-US" dirty="0"/>
          </a:p>
        </p:txBody>
      </p:sp>
    </p:spTree>
    <p:extLst>
      <p:ext uri="{BB962C8B-B14F-4D97-AF65-F5344CB8AC3E}">
        <p14:creationId xmlns:p14="http://schemas.microsoft.com/office/powerpoint/2010/main" val="151423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E0305-BB8A-4F6D-BA58-AEC98FF73A6D}"/>
              </a:ext>
            </a:extLst>
          </p:cNvPr>
          <p:cNvSpPr>
            <a:spLocks noGrp="1"/>
          </p:cNvSpPr>
          <p:nvPr>
            <p:ph type="title"/>
          </p:nvPr>
        </p:nvSpPr>
        <p:spPr/>
        <p:txBody>
          <a:bodyPr/>
          <a:lstStyle/>
          <a:p>
            <a:r>
              <a:rPr lang="en-US" dirty="0"/>
              <a:t>The Alliance for Innovation on Maternal Health (AIM) and the MMRC</a:t>
            </a:r>
          </a:p>
        </p:txBody>
      </p:sp>
      <p:sp>
        <p:nvSpPr>
          <p:cNvPr id="3" name="Content Placeholder 2">
            <a:extLst>
              <a:ext uri="{FF2B5EF4-FFF2-40B4-BE49-F238E27FC236}">
                <a16:creationId xmlns:a16="http://schemas.microsoft.com/office/drawing/2014/main" id="{C499A1F5-133A-4A32-A4B9-821B17800238}"/>
              </a:ext>
            </a:extLst>
          </p:cNvPr>
          <p:cNvSpPr>
            <a:spLocks noGrp="1"/>
          </p:cNvSpPr>
          <p:nvPr>
            <p:ph idx="1"/>
          </p:nvPr>
        </p:nvSpPr>
        <p:spPr/>
        <p:txBody>
          <a:bodyPr/>
          <a:lstStyle/>
          <a:p>
            <a:r>
              <a:rPr lang="en-US" dirty="0"/>
              <a:t>AIM is a national data-driven maternal safety and quality improvement (QI) initiative. </a:t>
            </a:r>
          </a:p>
          <a:p>
            <a:r>
              <a:rPr lang="en-US" dirty="0"/>
              <a:t>Nevada became an AIM state in 2020 with its first patient safety bundle on Severe Hypertension launching in Fall of 2021. </a:t>
            </a:r>
          </a:p>
          <a:p>
            <a:r>
              <a:rPr lang="en-US" dirty="0"/>
              <a:t>AIM has a clinical hospital focus</a:t>
            </a:r>
          </a:p>
          <a:p>
            <a:r>
              <a:rPr lang="en-US" dirty="0"/>
              <a:t>AIM and the MMRC work towards similar goals, the reduction of SMM but are two separate programs.</a:t>
            </a:r>
          </a:p>
          <a:p>
            <a:pPr lvl="1"/>
            <a:r>
              <a:rPr lang="en-US" dirty="0"/>
              <a:t>Both programs are managed by the same support staff</a:t>
            </a:r>
          </a:p>
        </p:txBody>
      </p:sp>
    </p:spTree>
    <p:extLst>
      <p:ext uri="{BB962C8B-B14F-4D97-AF65-F5344CB8AC3E}">
        <p14:creationId xmlns:p14="http://schemas.microsoft.com/office/powerpoint/2010/main" val="2725114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A6D837A-92A1-4B55-A4FE-75FD78EC396E}"/>
              </a:ext>
            </a:extLst>
          </p:cNvPr>
          <p:cNvSpPr>
            <a:spLocks noGrp="1"/>
          </p:cNvSpPr>
          <p:nvPr>
            <p:ph idx="1"/>
          </p:nvPr>
        </p:nvSpPr>
        <p:spPr>
          <a:xfrm>
            <a:off x="838200" y="1491449"/>
            <a:ext cx="10515600" cy="4685514"/>
          </a:xfrm>
        </p:spPr>
        <p:txBody>
          <a:bodyPr>
            <a:normAutofit fontScale="85000" lnSpcReduction="20000"/>
          </a:bodyPr>
          <a:lstStyle/>
          <a:p>
            <a:pPr marL="457200" indent="-457200">
              <a:buFont typeface="Arial" panose="020B0604020202020204" pitchFamily="34" charset="0"/>
              <a:buChar char="•"/>
            </a:pPr>
            <a:r>
              <a:rPr lang="en-US" sz="3600" dirty="0"/>
              <a:t>Define maternal mortality</a:t>
            </a:r>
          </a:p>
          <a:p>
            <a:pPr marL="457200" indent="-457200">
              <a:buFont typeface="Arial" panose="020B0604020202020204" pitchFamily="34" charset="0"/>
              <a:buChar char="•"/>
            </a:pPr>
            <a:r>
              <a:rPr lang="en-US" sz="3600" dirty="0"/>
              <a:t>Maternal Mortality Review Committee (MMRC) Overview</a:t>
            </a:r>
          </a:p>
          <a:p>
            <a:pPr marL="457200" indent="-457200">
              <a:buFont typeface="Arial" panose="020B0604020202020204" pitchFamily="34" charset="0"/>
              <a:buChar char="•"/>
            </a:pPr>
            <a:r>
              <a:rPr lang="en-US" sz="3600" dirty="0"/>
              <a:t>Nevada Revised Statues(NRS) MMRC Regulations and AB 119 of the 81</a:t>
            </a:r>
            <a:r>
              <a:rPr lang="en-US" sz="3600" baseline="30000" dirty="0"/>
              <a:t>st</a:t>
            </a:r>
            <a:r>
              <a:rPr lang="en-US" sz="3600" dirty="0"/>
              <a:t> Legislative Session</a:t>
            </a:r>
          </a:p>
          <a:p>
            <a:pPr marL="457200" indent="-457200">
              <a:buFont typeface="Arial" panose="020B0604020202020204" pitchFamily="34" charset="0"/>
              <a:buChar char="•"/>
            </a:pPr>
            <a:r>
              <a:rPr lang="en-US" sz="3600" dirty="0"/>
              <a:t>Reporting timeline</a:t>
            </a:r>
          </a:p>
          <a:p>
            <a:pPr marL="457200" indent="-457200">
              <a:buFont typeface="Arial" panose="020B0604020202020204" pitchFamily="34" charset="0"/>
              <a:buChar char="•"/>
            </a:pPr>
            <a:r>
              <a:rPr lang="en-US" sz="3600" dirty="0"/>
              <a:t>Data overview</a:t>
            </a:r>
          </a:p>
          <a:p>
            <a:pPr marL="457200" indent="-457200">
              <a:buFont typeface="Arial" panose="020B0604020202020204" pitchFamily="34" charset="0"/>
              <a:buChar char="•"/>
            </a:pPr>
            <a:r>
              <a:rPr lang="en-US" sz="3600" dirty="0"/>
              <a:t>2020 MMRC report recommendations </a:t>
            </a:r>
          </a:p>
          <a:p>
            <a:pPr marL="457200" indent="-457200">
              <a:buFont typeface="Arial" panose="020B0604020202020204" pitchFamily="34" charset="0"/>
              <a:buChar char="•"/>
            </a:pPr>
            <a:r>
              <a:rPr lang="en-US" sz="3600" dirty="0"/>
              <a:t>AIM and MMRC</a:t>
            </a:r>
          </a:p>
          <a:p>
            <a:pPr marL="457200" indent="-457200">
              <a:buFont typeface="Arial" panose="020B0604020202020204" pitchFamily="34" charset="0"/>
              <a:buChar char="•"/>
            </a:pPr>
            <a:r>
              <a:rPr lang="en-US" sz="3600" dirty="0"/>
              <a:t>Summary of Advisory Committee of the Office of Minority Health and Equity MMRC responsibilities</a:t>
            </a:r>
          </a:p>
          <a:p>
            <a:pPr marL="457200" indent="-457200">
              <a:buFont typeface="Arial" panose="020B0604020202020204" pitchFamily="34" charset="0"/>
              <a:buChar char="•"/>
            </a:pPr>
            <a:endParaRPr lang="en-US" sz="3600" dirty="0"/>
          </a:p>
          <a:p>
            <a:pPr marL="457200" indent="-457200">
              <a:buFont typeface="Arial" panose="020B0604020202020204" pitchFamily="34" charset="0"/>
              <a:buChar char="•"/>
            </a:pPr>
            <a:endParaRPr lang="en-US" sz="3600" dirty="0"/>
          </a:p>
          <a:p>
            <a:pPr marL="457200" indent="-457200">
              <a:buFont typeface="Arial" panose="020B0604020202020204" pitchFamily="34" charset="0"/>
              <a:buChar char="•"/>
            </a:pPr>
            <a:endParaRPr lang="en-US" sz="3600" dirty="0"/>
          </a:p>
          <a:p>
            <a:pPr marL="457200" indent="-457200">
              <a:buFont typeface="Arial" panose="020B0604020202020204" pitchFamily="34" charset="0"/>
              <a:buChar char="•"/>
            </a:pPr>
            <a:endParaRPr lang="en-US" sz="3600" dirty="0"/>
          </a:p>
          <a:p>
            <a:pPr marL="457200" indent="-457200">
              <a:buFont typeface="Arial" panose="020B0604020202020204" pitchFamily="34" charset="0"/>
              <a:buChar char="•"/>
            </a:pPr>
            <a:endParaRPr lang="en-US" sz="3600" dirty="0"/>
          </a:p>
          <a:p>
            <a:pPr marL="457200" indent="-457200">
              <a:buFont typeface="Arial" panose="020B0604020202020204" pitchFamily="34" charset="0"/>
              <a:buChar char="•"/>
            </a:pPr>
            <a:endParaRPr lang="en-US" sz="3600" dirty="0"/>
          </a:p>
          <a:p>
            <a:pPr marL="457200" indent="-457200">
              <a:buFont typeface="Arial" panose="020B0604020202020204" pitchFamily="34" charset="0"/>
              <a:buChar char="•"/>
            </a:pPr>
            <a:endParaRPr lang="en-US" sz="3600" dirty="0"/>
          </a:p>
        </p:txBody>
      </p:sp>
      <p:sp>
        <p:nvSpPr>
          <p:cNvPr id="3" name="Slide Number Placeholder 2">
            <a:extLst>
              <a:ext uri="{FF2B5EF4-FFF2-40B4-BE49-F238E27FC236}">
                <a16:creationId xmlns:a16="http://schemas.microsoft.com/office/drawing/2014/main" id="{DEAE0939-0FD6-49E7-9B50-369120AAD985}"/>
              </a:ext>
            </a:extLst>
          </p:cNvPr>
          <p:cNvSpPr>
            <a:spLocks noGrp="1"/>
          </p:cNvSpPr>
          <p:nvPr>
            <p:ph type="sldNum" sz="quarter" idx="12"/>
          </p:nvPr>
        </p:nvSpPr>
        <p:spPr/>
        <p:txBody>
          <a:bodyPr/>
          <a:lstStyle/>
          <a:p>
            <a:fld id="{A0EC8638-D38E-4C5B-8C11-DA859CF37C29}" type="slidenum">
              <a:rPr lang="en-US" smtClean="0"/>
              <a:t>2</a:t>
            </a:fld>
            <a:endParaRPr lang="en-US"/>
          </a:p>
        </p:txBody>
      </p:sp>
    </p:spTree>
    <p:extLst>
      <p:ext uri="{BB962C8B-B14F-4D97-AF65-F5344CB8AC3E}">
        <p14:creationId xmlns:p14="http://schemas.microsoft.com/office/powerpoint/2010/main" val="360557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00F33BD-0F05-455A-803A-3E6F797C6617}"/>
              </a:ext>
            </a:extLst>
          </p:cNvPr>
          <p:cNvSpPr>
            <a:spLocks noGrp="1"/>
          </p:cNvSpPr>
          <p:nvPr>
            <p:ph type="sldNum" sz="quarter" idx="12"/>
          </p:nvPr>
        </p:nvSpPr>
        <p:spPr/>
        <p:txBody>
          <a:bodyPr/>
          <a:lstStyle/>
          <a:p>
            <a:fld id="{E9C1D828-F931-464A-8E86-F9D742DA373F}" type="slidenum">
              <a:rPr lang="en-US" smtClean="0"/>
              <a:pPr/>
              <a:t>20</a:t>
            </a:fld>
            <a:endParaRPr lang="en-US"/>
          </a:p>
        </p:txBody>
      </p:sp>
      <p:sp>
        <p:nvSpPr>
          <p:cNvPr id="4" name="Text Placeholder 3">
            <a:extLst>
              <a:ext uri="{FF2B5EF4-FFF2-40B4-BE49-F238E27FC236}">
                <a16:creationId xmlns:a16="http://schemas.microsoft.com/office/drawing/2014/main" id="{FD6AE63E-41FE-40A3-82AE-72D12EF6B4B8}"/>
              </a:ext>
            </a:extLst>
          </p:cNvPr>
          <p:cNvSpPr>
            <a:spLocks noGrp="1"/>
          </p:cNvSpPr>
          <p:nvPr>
            <p:ph type="body" sz="quarter" idx="14"/>
          </p:nvPr>
        </p:nvSpPr>
        <p:spPr>
          <a:xfrm>
            <a:off x="1120803" y="1764219"/>
            <a:ext cx="3943350" cy="547687"/>
          </a:xfrm>
        </p:spPr>
        <p:txBody>
          <a:bodyPr/>
          <a:lstStyle/>
          <a:p>
            <a:r>
              <a:rPr lang="en-US" sz="2800" dirty="0"/>
              <a:t>Tami Conn</a:t>
            </a:r>
          </a:p>
        </p:txBody>
      </p:sp>
      <p:sp>
        <p:nvSpPr>
          <p:cNvPr id="6" name="Text Placeholder 5">
            <a:extLst>
              <a:ext uri="{FF2B5EF4-FFF2-40B4-BE49-F238E27FC236}">
                <a16:creationId xmlns:a16="http://schemas.microsoft.com/office/drawing/2014/main" id="{D6C25671-7B24-40FC-90C9-2EDF620A438F}"/>
              </a:ext>
            </a:extLst>
          </p:cNvPr>
          <p:cNvSpPr>
            <a:spLocks noGrp="1"/>
          </p:cNvSpPr>
          <p:nvPr>
            <p:ph type="body" sz="quarter" idx="16"/>
          </p:nvPr>
        </p:nvSpPr>
        <p:spPr>
          <a:xfrm>
            <a:off x="1120803" y="2200096"/>
            <a:ext cx="3943350" cy="532592"/>
          </a:xfrm>
        </p:spPr>
        <p:txBody>
          <a:bodyPr>
            <a:normAutofit fontScale="85000" lnSpcReduction="20000"/>
          </a:bodyPr>
          <a:lstStyle/>
          <a:p>
            <a:r>
              <a:rPr lang="en-US" sz="2400" dirty="0"/>
              <a:t>State Systems Development Initiative Manager</a:t>
            </a:r>
          </a:p>
        </p:txBody>
      </p:sp>
      <p:sp>
        <p:nvSpPr>
          <p:cNvPr id="8" name="Text Placeholder 7">
            <a:extLst>
              <a:ext uri="{FF2B5EF4-FFF2-40B4-BE49-F238E27FC236}">
                <a16:creationId xmlns:a16="http://schemas.microsoft.com/office/drawing/2014/main" id="{FC3BC82E-DEB1-4425-9B6E-F86CED3FBB2F}"/>
              </a:ext>
            </a:extLst>
          </p:cNvPr>
          <p:cNvSpPr>
            <a:spLocks noGrp="1"/>
          </p:cNvSpPr>
          <p:nvPr>
            <p:ph type="body" sz="quarter" idx="18"/>
          </p:nvPr>
        </p:nvSpPr>
        <p:spPr>
          <a:xfrm>
            <a:off x="1204693" y="2655966"/>
            <a:ext cx="3943350" cy="397236"/>
          </a:xfrm>
        </p:spPr>
        <p:txBody>
          <a:bodyPr>
            <a:normAutofit fontScale="92500" lnSpcReduction="20000"/>
          </a:bodyPr>
          <a:lstStyle/>
          <a:p>
            <a:r>
              <a:rPr lang="en-US" sz="2400" dirty="0">
                <a:hlinkClick r:id="rId2"/>
              </a:rPr>
              <a:t>tconn@health.nv.gov</a:t>
            </a:r>
            <a:r>
              <a:rPr lang="en-US" sz="2400" dirty="0"/>
              <a:t>	</a:t>
            </a:r>
            <a:r>
              <a:rPr lang="en-US" dirty="0"/>
              <a:t>	</a:t>
            </a:r>
          </a:p>
        </p:txBody>
      </p:sp>
      <p:sp>
        <p:nvSpPr>
          <p:cNvPr id="9" name="Rectangle 8">
            <a:extLst>
              <a:ext uri="{FF2B5EF4-FFF2-40B4-BE49-F238E27FC236}">
                <a16:creationId xmlns:a16="http://schemas.microsoft.com/office/drawing/2014/main" id="{2FC8D6E4-D1DD-4566-8E47-C1AFBB93B0BE}"/>
              </a:ext>
            </a:extLst>
          </p:cNvPr>
          <p:cNvSpPr/>
          <p:nvPr/>
        </p:nvSpPr>
        <p:spPr>
          <a:xfrm>
            <a:off x="1120803" y="3484350"/>
            <a:ext cx="3479117" cy="523220"/>
          </a:xfrm>
          <a:prstGeom prst="rect">
            <a:avLst/>
          </a:prstGeom>
        </p:spPr>
        <p:txBody>
          <a:bodyPr wrap="square">
            <a:spAutoFit/>
          </a:bodyPr>
          <a:lstStyle/>
          <a:p>
            <a:r>
              <a:rPr lang="en-US" sz="2800" dirty="0">
                <a:solidFill>
                  <a:schemeClr val="accent1">
                    <a:lumMod val="50000"/>
                  </a:schemeClr>
                </a:solidFill>
              </a:rPr>
              <a:t>Vickie Ives, MA </a:t>
            </a:r>
          </a:p>
        </p:txBody>
      </p:sp>
      <p:sp>
        <p:nvSpPr>
          <p:cNvPr id="10" name="Text Placeholder 4">
            <a:extLst>
              <a:ext uri="{FF2B5EF4-FFF2-40B4-BE49-F238E27FC236}">
                <a16:creationId xmlns:a16="http://schemas.microsoft.com/office/drawing/2014/main" id="{4ED40E65-4C0F-44C7-AAC8-209246F8E3BA}"/>
              </a:ext>
            </a:extLst>
          </p:cNvPr>
          <p:cNvSpPr txBox="1">
            <a:spLocks/>
          </p:cNvSpPr>
          <p:nvPr/>
        </p:nvSpPr>
        <p:spPr>
          <a:xfrm>
            <a:off x="1120803" y="3885413"/>
            <a:ext cx="3943350" cy="532592"/>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lang="en-US" sz="2800" kern="1200">
                <a:solidFill>
                  <a:schemeClr val="tx1"/>
                </a:solidFill>
                <a:latin typeface="+mn-lt"/>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000" kern="1200" dirty="0" smtClean="0">
                <a:solidFill>
                  <a:schemeClr val="tx1"/>
                </a:solidFill>
                <a:latin typeface="+mn-lt"/>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dirty="0" smtClean="0">
                <a:solidFill>
                  <a:schemeClr val="tx1"/>
                </a:solidFill>
                <a:latin typeface="+mn-lt"/>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dirty="0" smtClean="0">
                <a:solidFill>
                  <a:schemeClr val="tx1"/>
                </a:solidFill>
                <a:latin typeface="+mn-lt"/>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MCAH Section Manager</a:t>
            </a:r>
          </a:p>
        </p:txBody>
      </p:sp>
      <p:sp>
        <p:nvSpPr>
          <p:cNvPr id="11" name="Text Placeholder 6">
            <a:extLst>
              <a:ext uri="{FF2B5EF4-FFF2-40B4-BE49-F238E27FC236}">
                <a16:creationId xmlns:a16="http://schemas.microsoft.com/office/drawing/2014/main" id="{C3F093A1-4F5C-4E2F-9B0F-B65897C4A241}"/>
              </a:ext>
            </a:extLst>
          </p:cNvPr>
          <p:cNvSpPr txBox="1">
            <a:spLocks/>
          </p:cNvSpPr>
          <p:nvPr/>
        </p:nvSpPr>
        <p:spPr>
          <a:xfrm>
            <a:off x="1204693" y="4373564"/>
            <a:ext cx="3943350" cy="532592"/>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lang="en-US" sz="2800" kern="1200">
                <a:solidFill>
                  <a:schemeClr val="tx1"/>
                </a:solidFill>
                <a:latin typeface="+mn-lt"/>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000" kern="1200" dirty="0" smtClean="0">
                <a:solidFill>
                  <a:schemeClr val="tx1"/>
                </a:solidFill>
                <a:latin typeface="+mn-lt"/>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dirty="0" smtClean="0">
                <a:solidFill>
                  <a:schemeClr val="tx1"/>
                </a:solidFill>
                <a:latin typeface="+mn-lt"/>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dirty="0" smtClean="0">
                <a:solidFill>
                  <a:schemeClr val="tx1"/>
                </a:solidFill>
                <a:latin typeface="+mn-lt"/>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u="sng" dirty="0">
                <a:solidFill>
                  <a:srgbClr val="0070C0"/>
                </a:solidFill>
              </a:rPr>
              <a:t>vives@health.nv.gov</a:t>
            </a:r>
          </a:p>
        </p:txBody>
      </p:sp>
    </p:spTree>
    <p:extLst>
      <p:ext uri="{BB962C8B-B14F-4D97-AF65-F5344CB8AC3E}">
        <p14:creationId xmlns:p14="http://schemas.microsoft.com/office/powerpoint/2010/main" val="14090660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824A4-4B51-4C58-A883-EFC8DDE9BA5D}"/>
              </a:ext>
            </a:extLst>
          </p:cNvPr>
          <p:cNvSpPr>
            <a:spLocks noGrp="1"/>
          </p:cNvSpPr>
          <p:nvPr>
            <p:ph type="title"/>
          </p:nvPr>
        </p:nvSpPr>
        <p:spPr>
          <a:xfrm>
            <a:off x="838200" y="365125"/>
            <a:ext cx="10515600" cy="1680651"/>
          </a:xfrm>
        </p:spPr>
        <p:txBody>
          <a:bodyPr>
            <a:noAutofit/>
          </a:bodyPr>
          <a:lstStyle/>
          <a:p>
            <a:r>
              <a:rPr lang="en-US" sz="3600" dirty="0"/>
              <a:t>Summary of Advisory Committee of the Office of Minority Health and Equity MMRC responsibilities per AB 119 of the 81st Legislative Session</a:t>
            </a:r>
          </a:p>
        </p:txBody>
      </p:sp>
      <p:sp>
        <p:nvSpPr>
          <p:cNvPr id="3" name="Content Placeholder 2">
            <a:extLst>
              <a:ext uri="{FF2B5EF4-FFF2-40B4-BE49-F238E27FC236}">
                <a16:creationId xmlns:a16="http://schemas.microsoft.com/office/drawing/2014/main" id="{C93E8A89-79F5-4F95-B554-F2B9817AAC45}"/>
              </a:ext>
            </a:extLst>
          </p:cNvPr>
          <p:cNvSpPr>
            <a:spLocks noGrp="1"/>
          </p:cNvSpPr>
          <p:nvPr>
            <p:ph idx="1"/>
          </p:nvPr>
        </p:nvSpPr>
        <p:spPr>
          <a:xfrm>
            <a:off x="838200" y="2045775"/>
            <a:ext cx="10515600" cy="4131187"/>
          </a:xfrm>
        </p:spPr>
        <p:txBody>
          <a:bodyPr>
            <a:normAutofit/>
          </a:bodyPr>
          <a:lstStyle/>
          <a:p>
            <a:r>
              <a:rPr lang="en-US" dirty="0"/>
              <a:t>Review MMRC report in November and provide feedback and recommendations on the following topics:</a:t>
            </a:r>
          </a:p>
          <a:p>
            <a:pPr lvl="1"/>
            <a:r>
              <a:rPr lang="en-US" dirty="0"/>
              <a:t>Maternal Mortality (MMRC </a:t>
            </a:r>
            <a:r>
              <a:rPr lang="en-US" i="1" dirty="0"/>
              <a:t>draft</a:t>
            </a:r>
            <a:r>
              <a:rPr lang="en-US" dirty="0"/>
              <a:t> report and Office of Analytics data report)</a:t>
            </a:r>
          </a:p>
          <a:p>
            <a:pPr lvl="1"/>
            <a:r>
              <a:rPr lang="en-US" dirty="0"/>
              <a:t>Severe Maternal Morbidity (Office of Analytics data report)</a:t>
            </a:r>
          </a:p>
          <a:p>
            <a:pPr lvl="1"/>
            <a:r>
              <a:rPr lang="en-US" dirty="0"/>
              <a:t>Summary of disparities in SMM and MM</a:t>
            </a:r>
          </a:p>
          <a:p>
            <a:pPr lvl="1"/>
            <a:r>
              <a:rPr lang="en-US" dirty="0"/>
              <a:t>Plans for corrective action to reduce SMM and MM</a:t>
            </a:r>
          </a:p>
          <a:p>
            <a:pPr lvl="1"/>
            <a:r>
              <a:rPr lang="en-US" dirty="0"/>
              <a:t>Recommendations for any legislation or other changes to policy to reduce SMM and MM or otherwise improve the delivery of healthcare in Nevada</a:t>
            </a:r>
          </a:p>
          <a:p>
            <a:r>
              <a:rPr lang="en-US" sz="1600" i="1" dirty="0"/>
              <a:t>**The Advisory Committee of the Office of Minority Health and Equity may not access any information deemed as confidential pursuant to NRS 442.774 while collaborating with the Committee in the development of the report</a:t>
            </a:r>
          </a:p>
          <a:p>
            <a:endParaRPr lang="en-US" dirty="0"/>
          </a:p>
        </p:txBody>
      </p:sp>
    </p:spTree>
    <p:extLst>
      <p:ext uri="{BB962C8B-B14F-4D97-AF65-F5344CB8AC3E}">
        <p14:creationId xmlns:p14="http://schemas.microsoft.com/office/powerpoint/2010/main" val="2609899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This picture is of a circle with 3 rings describing Maternal Mortality. The outmost ring is labeled Pregnancy-Associated Deaths. The second ring is labeled Pregnancy-Related Deaths. The inner most ring is labeled Maternal Deaths. ">
            <a:extLst>
              <a:ext uri="{FF2B5EF4-FFF2-40B4-BE49-F238E27FC236}">
                <a16:creationId xmlns:a16="http://schemas.microsoft.com/office/drawing/2014/main" id="{CAB18124-1AF6-4921-93E8-F13388E4C3E8}"/>
              </a:ext>
            </a:extLst>
          </p:cNvPr>
          <p:cNvPicPr>
            <a:picLocks noGrp="1" noChangeAspect="1"/>
          </p:cNvPicPr>
          <p:nvPr>
            <p:ph idx="1"/>
          </p:nvPr>
        </p:nvPicPr>
        <p:blipFill rotWithShape="1">
          <a:blip r:embed="rId3"/>
          <a:srcRect l="19280"/>
          <a:stretch/>
        </p:blipFill>
        <p:spPr>
          <a:xfrm>
            <a:off x="2871787" y="1881210"/>
            <a:ext cx="6448425" cy="3319616"/>
          </a:xfrm>
          <a:prstGeom prst="rect">
            <a:avLst/>
          </a:prstGeom>
        </p:spPr>
      </p:pic>
      <p:sp>
        <p:nvSpPr>
          <p:cNvPr id="2" name="Title 1">
            <a:extLst>
              <a:ext uri="{FF2B5EF4-FFF2-40B4-BE49-F238E27FC236}">
                <a16:creationId xmlns:a16="http://schemas.microsoft.com/office/drawing/2014/main" id="{04E5F99E-1403-43E3-9E4F-EF9DC7154EFD}"/>
              </a:ext>
            </a:extLst>
          </p:cNvPr>
          <p:cNvSpPr>
            <a:spLocks noGrp="1"/>
          </p:cNvSpPr>
          <p:nvPr>
            <p:ph type="title"/>
          </p:nvPr>
        </p:nvSpPr>
        <p:spPr>
          <a:xfrm>
            <a:off x="3315929" y="1"/>
            <a:ext cx="6723421" cy="1325563"/>
          </a:xfrm>
        </p:spPr>
        <p:txBody>
          <a:bodyPr/>
          <a:lstStyle/>
          <a:p>
            <a:r>
              <a:rPr lang="en-US" dirty="0"/>
              <a:t>Maternal Mortality</a:t>
            </a:r>
          </a:p>
        </p:txBody>
      </p:sp>
      <p:sp>
        <p:nvSpPr>
          <p:cNvPr id="4" name="Slide Number Placeholder 3">
            <a:extLst>
              <a:ext uri="{FF2B5EF4-FFF2-40B4-BE49-F238E27FC236}">
                <a16:creationId xmlns:a16="http://schemas.microsoft.com/office/drawing/2014/main" id="{8F29001C-B68A-461C-820B-793A1748049D}"/>
              </a:ext>
            </a:extLst>
          </p:cNvPr>
          <p:cNvSpPr>
            <a:spLocks noGrp="1"/>
          </p:cNvSpPr>
          <p:nvPr>
            <p:ph type="sldNum" sz="quarter" idx="12"/>
          </p:nvPr>
        </p:nvSpPr>
        <p:spPr/>
        <p:txBody>
          <a:bodyPr/>
          <a:lstStyle/>
          <a:p>
            <a:fld id="{A0EC8638-D38E-4C5B-8C11-DA859CF37C29}" type="slidenum">
              <a:rPr lang="en-US" smtClean="0"/>
              <a:t>3</a:t>
            </a:fld>
            <a:endParaRPr lang="en-US"/>
          </a:p>
        </p:txBody>
      </p:sp>
    </p:spTree>
    <p:extLst>
      <p:ext uri="{BB962C8B-B14F-4D97-AF65-F5344CB8AC3E}">
        <p14:creationId xmlns:p14="http://schemas.microsoft.com/office/powerpoint/2010/main" val="4179353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EA3F6-0E54-4998-9E08-76A1A2EAF0A4}"/>
              </a:ext>
            </a:extLst>
          </p:cNvPr>
          <p:cNvSpPr>
            <a:spLocks noGrp="1"/>
          </p:cNvSpPr>
          <p:nvPr>
            <p:ph type="title"/>
          </p:nvPr>
        </p:nvSpPr>
        <p:spPr>
          <a:xfrm>
            <a:off x="838200" y="290194"/>
            <a:ext cx="10515600" cy="989482"/>
          </a:xfrm>
        </p:spPr>
        <p:txBody>
          <a:bodyPr>
            <a:normAutofit/>
          </a:bodyPr>
          <a:lstStyle/>
          <a:p>
            <a:pPr algn="ctr"/>
            <a:r>
              <a:rPr lang="en-US" sz="5400" dirty="0"/>
              <a:t>Definitions</a:t>
            </a:r>
          </a:p>
        </p:txBody>
      </p:sp>
      <p:sp>
        <p:nvSpPr>
          <p:cNvPr id="9" name="Text Placeholder 8">
            <a:extLst>
              <a:ext uri="{FF2B5EF4-FFF2-40B4-BE49-F238E27FC236}">
                <a16:creationId xmlns:a16="http://schemas.microsoft.com/office/drawing/2014/main" id="{B3298B49-11DF-4E99-B277-52CF5A2FFA78}"/>
              </a:ext>
            </a:extLst>
          </p:cNvPr>
          <p:cNvSpPr>
            <a:spLocks noGrp="1"/>
          </p:cNvSpPr>
          <p:nvPr>
            <p:ph type="body" idx="1"/>
          </p:nvPr>
        </p:nvSpPr>
        <p:spPr>
          <a:xfrm>
            <a:off x="755499" y="1260002"/>
            <a:ext cx="3338818" cy="823912"/>
          </a:xfrm>
          <a:solidFill>
            <a:schemeClr val="accent5">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a:normAutofit lnSpcReduction="10000"/>
          </a:bodyPr>
          <a:lstStyle/>
          <a:p>
            <a:pPr algn="ctr"/>
            <a:r>
              <a:rPr lang="en-US" sz="2800" dirty="0"/>
              <a:t>Pregnancy-Associated Death</a:t>
            </a:r>
          </a:p>
        </p:txBody>
      </p:sp>
      <p:sp>
        <p:nvSpPr>
          <p:cNvPr id="10" name="Content Placeholder 9">
            <a:extLst>
              <a:ext uri="{FF2B5EF4-FFF2-40B4-BE49-F238E27FC236}">
                <a16:creationId xmlns:a16="http://schemas.microsoft.com/office/drawing/2014/main" id="{BB4AECBB-CA95-48B8-BC2B-23D0255B39AE}"/>
              </a:ext>
            </a:extLst>
          </p:cNvPr>
          <p:cNvSpPr>
            <a:spLocks noGrp="1"/>
          </p:cNvSpPr>
          <p:nvPr>
            <p:ph sz="half" idx="2"/>
          </p:nvPr>
        </p:nvSpPr>
        <p:spPr>
          <a:xfrm>
            <a:off x="755499" y="2083582"/>
            <a:ext cx="3338818" cy="2973459"/>
          </a:xfrm>
          <a:solidFill>
            <a:schemeClr val="accent5">
              <a:lumMod val="20000"/>
              <a:lumOff val="80000"/>
            </a:schemeClr>
          </a:solidFill>
          <a:ln>
            <a:noFill/>
          </a:ln>
        </p:spPr>
        <p:style>
          <a:lnRef idx="1">
            <a:schemeClr val="accent5"/>
          </a:lnRef>
          <a:fillRef idx="2">
            <a:schemeClr val="accent5"/>
          </a:fillRef>
          <a:effectRef idx="1">
            <a:schemeClr val="accent5"/>
          </a:effectRef>
          <a:fontRef idx="minor">
            <a:schemeClr val="dk1"/>
          </a:fontRef>
        </p:style>
        <p:txBody>
          <a:bodyPr>
            <a:normAutofit fontScale="77500" lnSpcReduction="20000"/>
          </a:bodyPr>
          <a:lstStyle/>
          <a:p>
            <a:r>
              <a:rPr lang="en-US" dirty="0"/>
              <a:t>Death of a woman while pregnant or within one year of the termination of pregnancy, regardless of the cause.</a:t>
            </a:r>
          </a:p>
        </p:txBody>
      </p:sp>
      <p:sp>
        <p:nvSpPr>
          <p:cNvPr id="11" name="Text Placeholder 10">
            <a:extLst>
              <a:ext uri="{FF2B5EF4-FFF2-40B4-BE49-F238E27FC236}">
                <a16:creationId xmlns:a16="http://schemas.microsoft.com/office/drawing/2014/main" id="{E1E03960-6859-470C-8806-24A5DEC1C676}"/>
              </a:ext>
            </a:extLst>
          </p:cNvPr>
          <p:cNvSpPr>
            <a:spLocks noGrp="1"/>
          </p:cNvSpPr>
          <p:nvPr>
            <p:ph type="body" sz="quarter" idx="3"/>
          </p:nvPr>
        </p:nvSpPr>
        <p:spPr>
          <a:xfrm>
            <a:off x="4461509" y="1260333"/>
            <a:ext cx="3268982" cy="823912"/>
          </a:xfrm>
          <a:solidFill>
            <a:schemeClr val="accent5">
              <a:lumMod val="75000"/>
            </a:schemeClr>
          </a:solidFill>
          <a:ln>
            <a:noFill/>
          </a:ln>
        </p:spPr>
        <p:style>
          <a:lnRef idx="3">
            <a:schemeClr val="lt1"/>
          </a:lnRef>
          <a:fillRef idx="1">
            <a:schemeClr val="accent5"/>
          </a:fillRef>
          <a:effectRef idx="1">
            <a:schemeClr val="accent5"/>
          </a:effectRef>
          <a:fontRef idx="minor">
            <a:schemeClr val="lt1"/>
          </a:fontRef>
        </p:style>
        <p:txBody>
          <a:bodyPr>
            <a:normAutofit lnSpcReduction="10000"/>
          </a:bodyPr>
          <a:lstStyle/>
          <a:p>
            <a:pPr algn="ctr"/>
            <a:r>
              <a:rPr lang="en-US" sz="2800" dirty="0"/>
              <a:t>Pregnancy-Related Death</a:t>
            </a:r>
          </a:p>
        </p:txBody>
      </p:sp>
      <p:sp>
        <p:nvSpPr>
          <p:cNvPr id="12" name="Content Placeholder 11">
            <a:extLst>
              <a:ext uri="{FF2B5EF4-FFF2-40B4-BE49-F238E27FC236}">
                <a16:creationId xmlns:a16="http://schemas.microsoft.com/office/drawing/2014/main" id="{34152E22-13AA-4956-9EC6-356D9C3EFB39}"/>
              </a:ext>
            </a:extLst>
          </p:cNvPr>
          <p:cNvSpPr>
            <a:spLocks noGrp="1"/>
          </p:cNvSpPr>
          <p:nvPr>
            <p:ph sz="quarter" idx="4"/>
          </p:nvPr>
        </p:nvSpPr>
        <p:spPr>
          <a:xfrm>
            <a:off x="4461509" y="2083914"/>
            <a:ext cx="3268982" cy="2973458"/>
          </a:xfrm>
          <a:solidFill>
            <a:schemeClr val="accent5">
              <a:lumMod val="20000"/>
              <a:lumOff val="80000"/>
            </a:schemeClr>
          </a:solidFill>
          <a:ln>
            <a:noFill/>
          </a:ln>
        </p:spPr>
        <p:style>
          <a:lnRef idx="1">
            <a:schemeClr val="accent5"/>
          </a:lnRef>
          <a:fillRef idx="2">
            <a:schemeClr val="accent5"/>
          </a:fillRef>
          <a:effectRef idx="1">
            <a:schemeClr val="accent5"/>
          </a:effectRef>
          <a:fontRef idx="minor">
            <a:schemeClr val="dk1"/>
          </a:fontRef>
        </p:style>
        <p:txBody>
          <a:bodyPr>
            <a:normAutofit fontScale="77500" lnSpcReduction="20000"/>
          </a:bodyPr>
          <a:lstStyle/>
          <a:p>
            <a:r>
              <a:rPr lang="en-US" dirty="0"/>
              <a:t>Death of a woman during pregnancy or within one year of the end of pregnancy, from a pregnancy complication, a chain of events initiated by pregnancy, or the aggravation of an unrelated condition by the physiologic effects of pregnancy.</a:t>
            </a:r>
          </a:p>
        </p:txBody>
      </p:sp>
      <p:sp>
        <p:nvSpPr>
          <p:cNvPr id="4" name="Slide Number Placeholder 3">
            <a:extLst>
              <a:ext uri="{FF2B5EF4-FFF2-40B4-BE49-F238E27FC236}">
                <a16:creationId xmlns:a16="http://schemas.microsoft.com/office/drawing/2014/main" id="{57A35E81-3B4C-47C2-8A69-C5A0641515F7}"/>
              </a:ext>
            </a:extLst>
          </p:cNvPr>
          <p:cNvSpPr>
            <a:spLocks noGrp="1"/>
          </p:cNvSpPr>
          <p:nvPr>
            <p:ph type="sldNum" sz="quarter" idx="12"/>
          </p:nvPr>
        </p:nvSpPr>
        <p:spPr/>
        <p:txBody>
          <a:bodyPr/>
          <a:lstStyle/>
          <a:p>
            <a:fld id="{E9C1D828-F931-464A-8E86-F9D742DA373F}" type="slidenum">
              <a:rPr lang="en-US" smtClean="0"/>
              <a:t>4</a:t>
            </a:fld>
            <a:endParaRPr lang="en-US" dirty="0"/>
          </a:p>
        </p:txBody>
      </p:sp>
      <p:sp>
        <p:nvSpPr>
          <p:cNvPr id="15" name="TextBox 14">
            <a:extLst>
              <a:ext uri="{FF2B5EF4-FFF2-40B4-BE49-F238E27FC236}">
                <a16:creationId xmlns:a16="http://schemas.microsoft.com/office/drawing/2014/main" id="{FA359713-4838-489A-A081-FF844D6B6359}"/>
              </a:ext>
            </a:extLst>
          </p:cNvPr>
          <p:cNvSpPr txBox="1"/>
          <p:nvPr/>
        </p:nvSpPr>
        <p:spPr>
          <a:xfrm>
            <a:off x="7982541" y="1238324"/>
            <a:ext cx="3338818" cy="867930"/>
          </a:xfrm>
          <a:prstGeom prst="rect">
            <a:avLst/>
          </a:prstGeom>
          <a:solidFill>
            <a:schemeClr val="accent5">
              <a:lumMod val="75000"/>
            </a:schemeClr>
          </a:solidFill>
        </p:spPr>
        <p:style>
          <a:lnRef idx="3">
            <a:schemeClr val="lt1"/>
          </a:lnRef>
          <a:fillRef idx="1">
            <a:schemeClr val="accent5"/>
          </a:fillRef>
          <a:effectRef idx="1">
            <a:schemeClr val="accent5"/>
          </a:effectRef>
          <a:fontRef idx="minor">
            <a:schemeClr val="lt1"/>
          </a:fontRef>
        </p:style>
        <p:txBody>
          <a:bodyPr wrap="square" rtlCol="0">
            <a:spAutoFit/>
          </a:bodyPr>
          <a:lstStyle/>
          <a:p>
            <a:pPr algn="ctr">
              <a:lnSpc>
                <a:spcPct val="90000"/>
              </a:lnSpc>
              <a:spcBef>
                <a:spcPts val="1000"/>
              </a:spcBef>
            </a:pPr>
            <a:r>
              <a:rPr lang="en-US" sz="2800" b="1" dirty="0"/>
              <a:t>Maternal            Death</a:t>
            </a:r>
          </a:p>
        </p:txBody>
      </p:sp>
      <p:sp>
        <p:nvSpPr>
          <p:cNvPr id="16" name="TextBox 15">
            <a:extLst>
              <a:ext uri="{FF2B5EF4-FFF2-40B4-BE49-F238E27FC236}">
                <a16:creationId xmlns:a16="http://schemas.microsoft.com/office/drawing/2014/main" id="{078DDED0-D540-4998-8E58-7F5F322EF7BB}"/>
              </a:ext>
            </a:extLst>
          </p:cNvPr>
          <p:cNvSpPr txBox="1"/>
          <p:nvPr/>
        </p:nvSpPr>
        <p:spPr>
          <a:xfrm>
            <a:off x="7978763" y="2106254"/>
            <a:ext cx="3338817" cy="2951449"/>
          </a:xfrm>
          <a:prstGeom prst="rect">
            <a:avLst/>
          </a:prstGeom>
          <a:solidFill>
            <a:schemeClr val="accent5">
              <a:lumMod val="20000"/>
              <a:lumOff val="80000"/>
            </a:schemeClr>
          </a:solidFill>
          <a:ln>
            <a:noFill/>
          </a:ln>
        </p:spPr>
        <p:style>
          <a:lnRef idx="1">
            <a:schemeClr val="accent5"/>
          </a:lnRef>
          <a:fillRef idx="2">
            <a:schemeClr val="accent5"/>
          </a:fillRef>
          <a:effectRef idx="1">
            <a:schemeClr val="accent5"/>
          </a:effectRef>
          <a:fontRef idx="minor">
            <a:schemeClr val="dk1"/>
          </a:fontRef>
        </p:style>
        <p:txBody>
          <a:bodyPr wrap="square" rtlCol="0">
            <a:spAutoFit/>
          </a:bodyPr>
          <a:lstStyle/>
          <a:p>
            <a:pPr marL="228600" indent="-228600">
              <a:lnSpc>
                <a:spcPct val="70000"/>
              </a:lnSpc>
              <a:spcBef>
                <a:spcPts val="1000"/>
              </a:spcBef>
              <a:buFont typeface="Arial" panose="020B0604020202020204" pitchFamily="34" charset="0"/>
              <a:buChar char="•"/>
            </a:pPr>
            <a:r>
              <a:rPr lang="en-US" sz="2200" dirty="0"/>
              <a:t>Death of a woman while pregnant or within 42 days of the termination of pregnancy, regardless of the duration and site of pregnancy, from any cause related to or aggravated by the pregnancy or its management, but not from accidental or incidental causes.</a:t>
            </a:r>
          </a:p>
        </p:txBody>
      </p:sp>
      <p:pic>
        <p:nvPicPr>
          <p:cNvPr id="3" name="Picture 2" descr="This picture is of a circle with 3 rings describing Maternal Mortality. The outmost ring is labeled Pregnancy-Associated Deaths. The second ring is labeled Pregnancy-Related Deaths. The inner most ring is labeled Maternal Deaths. ">
            <a:extLst>
              <a:ext uri="{FF2B5EF4-FFF2-40B4-BE49-F238E27FC236}">
                <a16:creationId xmlns:a16="http://schemas.microsoft.com/office/drawing/2014/main" id="{A2377E0B-CEB0-47F8-A367-217A62A4CDA1}"/>
              </a:ext>
            </a:extLst>
          </p:cNvPr>
          <p:cNvPicPr>
            <a:picLocks noChangeAspect="1"/>
          </p:cNvPicPr>
          <p:nvPr/>
        </p:nvPicPr>
        <p:blipFill>
          <a:blip r:embed="rId2"/>
          <a:stretch>
            <a:fillRect/>
          </a:stretch>
        </p:blipFill>
        <p:spPr>
          <a:xfrm>
            <a:off x="291139" y="3822593"/>
            <a:ext cx="4166591" cy="2194272"/>
          </a:xfrm>
          <a:prstGeom prst="rect">
            <a:avLst/>
          </a:prstGeom>
        </p:spPr>
      </p:pic>
    </p:spTree>
    <p:extLst>
      <p:ext uri="{BB962C8B-B14F-4D97-AF65-F5344CB8AC3E}">
        <p14:creationId xmlns:p14="http://schemas.microsoft.com/office/powerpoint/2010/main" val="1054747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13D21-A87F-41EF-8C26-C4E23D6E6D47}"/>
              </a:ext>
            </a:extLst>
          </p:cNvPr>
          <p:cNvSpPr>
            <a:spLocks noGrp="1"/>
          </p:cNvSpPr>
          <p:nvPr>
            <p:ph type="title"/>
          </p:nvPr>
        </p:nvSpPr>
        <p:spPr>
          <a:xfrm>
            <a:off x="838200" y="0"/>
            <a:ext cx="10515600" cy="1325563"/>
          </a:xfrm>
        </p:spPr>
        <p:txBody>
          <a:bodyPr>
            <a:normAutofit/>
          </a:bodyPr>
          <a:lstStyle/>
          <a:p>
            <a:pPr algn="ctr"/>
            <a:r>
              <a:rPr lang="en-US" sz="3600" dirty="0"/>
              <a:t>Maternal Mortality Review Committees (MMRCs)</a:t>
            </a:r>
          </a:p>
        </p:txBody>
      </p:sp>
      <p:sp>
        <p:nvSpPr>
          <p:cNvPr id="3" name="Content Placeholder 2">
            <a:extLst>
              <a:ext uri="{FF2B5EF4-FFF2-40B4-BE49-F238E27FC236}">
                <a16:creationId xmlns:a16="http://schemas.microsoft.com/office/drawing/2014/main" id="{5648726D-2465-4E62-A302-9CB01D9CB916}"/>
              </a:ext>
            </a:extLst>
          </p:cNvPr>
          <p:cNvSpPr>
            <a:spLocks noGrp="1"/>
          </p:cNvSpPr>
          <p:nvPr>
            <p:ph idx="1"/>
          </p:nvPr>
        </p:nvSpPr>
        <p:spPr>
          <a:xfrm>
            <a:off x="838200" y="1510018"/>
            <a:ext cx="10515600" cy="5211457"/>
          </a:xfrm>
        </p:spPr>
        <p:txBody>
          <a:bodyPr/>
          <a:lstStyle/>
          <a:p>
            <a:r>
              <a:rPr lang="en-US" dirty="0"/>
              <a:t>Maternal Mortality Review Committees (MMRCs) are multidisciplinary committees in states and cities that perform comprehensive reviews of death among women within a year of the end of  a pregnancy.</a:t>
            </a:r>
          </a:p>
          <a:p>
            <a:r>
              <a:rPr lang="en-US" dirty="0"/>
              <a:t>Centers for Disease Control and Prevention (CDC ) works with MMRCs to improve review process that inform recommendations for preventing future deaths.</a:t>
            </a:r>
          </a:p>
          <a:p>
            <a:r>
              <a:rPr lang="en-US" dirty="0"/>
              <a:t>Maternal Mortality Review Information Application (MMRIA) is a data system designed to facilitate MMRC functions through collecting data, documenting committee deliberations and standardizing indicators.</a:t>
            </a:r>
          </a:p>
        </p:txBody>
      </p:sp>
      <p:sp>
        <p:nvSpPr>
          <p:cNvPr id="4" name="Slide Number Placeholder 3">
            <a:extLst>
              <a:ext uri="{FF2B5EF4-FFF2-40B4-BE49-F238E27FC236}">
                <a16:creationId xmlns:a16="http://schemas.microsoft.com/office/drawing/2014/main" id="{DFB51FA9-1B75-426B-A37B-5825AFFCDC49}"/>
              </a:ext>
            </a:extLst>
          </p:cNvPr>
          <p:cNvSpPr>
            <a:spLocks noGrp="1"/>
          </p:cNvSpPr>
          <p:nvPr>
            <p:ph type="sldNum" sz="quarter" idx="12"/>
          </p:nvPr>
        </p:nvSpPr>
        <p:spPr/>
        <p:txBody>
          <a:bodyPr/>
          <a:lstStyle/>
          <a:p>
            <a:fld id="{E9C1D828-F931-464A-8E86-F9D742DA373F}" type="slidenum">
              <a:rPr lang="en-US" smtClean="0"/>
              <a:t>5</a:t>
            </a:fld>
            <a:endParaRPr lang="en-US"/>
          </a:p>
        </p:txBody>
      </p:sp>
    </p:spTree>
    <p:extLst>
      <p:ext uri="{BB962C8B-B14F-4D97-AF65-F5344CB8AC3E}">
        <p14:creationId xmlns:p14="http://schemas.microsoft.com/office/powerpoint/2010/main" val="1401138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F8A5-C02B-443E-966C-3B7E7E10D20F}"/>
              </a:ext>
            </a:extLst>
          </p:cNvPr>
          <p:cNvSpPr>
            <a:spLocks noGrp="1"/>
          </p:cNvSpPr>
          <p:nvPr>
            <p:ph type="title"/>
          </p:nvPr>
        </p:nvSpPr>
        <p:spPr/>
        <p:txBody>
          <a:bodyPr/>
          <a:lstStyle/>
          <a:p>
            <a:r>
              <a:rPr lang="en-US" dirty="0"/>
              <a:t>NRS 442.751 – 442.774</a:t>
            </a:r>
          </a:p>
        </p:txBody>
      </p:sp>
      <p:sp>
        <p:nvSpPr>
          <p:cNvPr id="3" name="Content Placeholder 2">
            <a:extLst>
              <a:ext uri="{FF2B5EF4-FFF2-40B4-BE49-F238E27FC236}">
                <a16:creationId xmlns:a16="http://schemas.microsoft.com/office/drawing/2014/main" id="{43B00DC6-5A49-4D79-833A-F0A6F88F9298}"/>
              </a:ext>
            </a:extLst>
          </p:cNvPr>
          <p:cNvSpPr>
            <a:spLocks noGrp="1"/>
          </p:cNvSpPr>
          <p:nvPr>
            <p:ph idx="1"/>
          </p:nvPr>
        </p:nvSpPr>
        <p:spPr/>
        <p:txBody>
          <a:bodyPr/>
          <a:lstStyle/>
          <a:p>
            <a:pPr marL="0" indent="0">
              <a:buNone/>
            </a:pPr>
            <a:r>
              <a:rPr lang="en-US" dirty="0"/>
              <a:t>NRS 442.757  “Maternal mortality” defined. [Effective January 1, 2020.]  “Maternal mortality” </a:t>
            </a:r>
            <a:r>
              <a:rPr lang="en-US" b="1" dirty="0"/>
              <a:t>means the death of a woman during pregnancy, childbirth or the 365 days immediately following the end of a pregnancy</a:t>
            </a:r>
            <a:r>
              <a:rPr lang="en-US" dirty="0"/>
              <a:t>.</a:t>
            </a:r>
          </a:p>
          <a:p>
            <a:pPr marL="0" indent="0">
              <a:buNone/>
            </a:pPr>
            <a:endParaRPr lang="en-US" dirty="0"/>
          </a:p>
          <a:p>
            <a:pPr marL="0" indent="0">
              <a:buNone/>
            </a:pPr>
            <a:r>
              <a:rPr lang="en-US" dirty="0">
                <a:hlinkClick r:id="rId2"/>
              </a:rPr>
              <a:t>https://www.leg.state.nv.us/nrs/nrs-442.html</a:t>
            </a:r>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2352341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FA3B3-78C6-42B8-A276-837C050FDF13}"/>
              </a:ext>
            </a:extLst>
          </p:cNvPr>
          <p:cNvSpPr>
            <a:spLocks noGrp="1"/>
          </p:cNvSpPr>
          <p:nvPr>
            <p:ph type="title"/>
          </p:nvPr>
        </p:nvSpPr>
        <p:spPr/>
        <p:txBody>
          <a:bodyPr/>
          <a:lstStyle/>
          <a:p>
            <a:r>
              <a:rPr lang="en-US" dirty="0"/>
              <a:t> NRS 442.764 - Committee Make up	</a:t>
            </a:r>
          </a:p>
        </p:txBody>
      </p:sp>
      <p:sp>
        <p:nvSpPr>
          <p:cNvPr id="3" name="Content Placeholder 2">
            <a:extLst>
              <a:ext uri="{FF2B5EF4-FFF2-40B4-BE49-F238E27FC236}">
                <a16:creationId xmlns:a16="http://schemas.microsoft.com/office/drawing/2014/main" id="{B38FB226-EE5D-4B6B-970A-115E54DFE923}"/>
              </a:ext>
            </a:extLst>
          </p:cNvPr>
          <p:cNvSpPr>
            <a:spLocks noGrp="1"/>
          </p:cNvSpPr>
          <p:nvPr>
            <p:ph idx="1"/>
          </p:nvPr>
        </p:nvSpPr>
        <p:spPr/>
        <p:txBody>
          <a:bodyPr>
            <a:normAutofit/>
          </a:bodyPr>
          <a:lstStyle/>
          <a:p>
            <a:pPr marL="0" indent="0">
              <a:buNone/>
            </a:pPr>
            <a:r>
              <a:rPr lang="en-US" dirty="0"/>
              <a:t> 2.  The Director shall appoint to the Committee not less than 6 members and not more than 12 members who:</a:t>
            </a:r>
          </a:p>
          <a:p>
            <a:pPr marL="0" indent="0">
              <a:buNone/>
            </a:pPr>
            <a:r>
              <a:rPr lang="en-US" dirty="0"/>
              <a:t>      (a) Are providers of health care, representatives of nonprofit organizations whose work is related to health care or women’s issues, representatives of agencies involved in vital statistics, law enforcement and public health and other persons interested in maternal health and welfare; and</a:t>
            </a:r>
          </a:p>
          <a:p>
            <a:pPr marL="0" indent="0">
              <a:buNone/>
            </a:pPr>
            <a:r>
              <a:rPr lang="en-US" dirty="0"/>
              <a:t>      (b) Represent the racial, ethnic, linguistic and geographic diversity of this State.</a:t>
            </a:r>
          </a:p>
        </p:txBody>
      </p:sp>
    </p:spTree>
    <p:extLst>
      <p:ext uri="{BB962C8B-B14F-4D97-AF65-F5344CB8AC3E}">
        <p14:creationId xmlns:p14="http://schemas.microsoft.com/office/powerpoint/2010/main" val="58374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2CD3A-1060-40FF-B54A-5394A77EEC1E}"/>
              </a:ext>
            </a:extLst>
          </p:cNvPr>
          <p:cNvSpPr>
            <a:spLocks noGrp="1"/>
          </p:cNvSpPr>
          <p:nvPr>
            <p:ph type="title"/>
          </p:nvPr>
        </p:nvSpPr>
        <p:spPr/>
        <p:txBody>
          <a:bodyPr/>
          <a:lstStyle/>
          <a:p>
            <a:r>
              <a:rPr lang="en-US" dirty="0"/>
              <a:t> </a:t>
            </a:r>
            <a:r>
              <a:rPr lang="en-US" sz="4000" dirty="0"/>
              <a:t>NRS 442.767  Duties </a:t>
            </a:r>
            <a:r>
              <a:rPr lang="en-US" sz="4000" b="1" i="1" dirty="0">
                <a:solidFill>
                  <a:srgbClr val="0000FF"/>
                </a:solidFill>
              </a:rPr>
              <a:t>(AB119 changes in blue)</a:t>
            </a:r>
            <a:endParaRPr lang="en-US" b="1" i="1" dirty="0">
              <a:solidFill>
                <a:srgbClr val="0000FF"/>
              </a:solidFill>
            </a:endParaRPr>
          </a:p>
        </p:txBody>
      </p:sp>
      <p:sp>
        <p:nvSpPr>
          <p:cNvPr id="3" name="Content Placeholder 2">
            <a:extLst>
              <a:ext uri="{FF2B5EF4-FFF2-40B4-BE49-F238E27FC236}">
                <a16:creationId xmlns:a16="http://schemas.microsoft.com/office/drawing/2014/main" id="{44902ED0-69A7-4FB6-8150-C975D7BC8120}"/>
              </a:ext>
            </a:extLst>
          </p:cNvPr>
          <p:cNvSpPr>
            <a:spLocks noGrp="1"/>
          </p:cNvSpPr>
          <p:nvPr>
            <p:ph idx="1"/>
          </p:nvPr>
        </p:nvSpPr>
        <p:spPr>
          <a:xfrm>
            <a:off x="838200" y="1350628"/>
            <a:ext cx="10515600" cy="4826335"/>
          </a:xfrm>
        </p:spPr>
        <p:txBody>
          <a:bodyPr>
            <a:normAutofit fontScale="92500" lnSpcReduction="20000"/>
          </a:bodyPr>
          <a:lstStyle/>
          <a:p>
            <a:pPr marL="0" indent="0">
              <a:buNone/>
            </a:pPr>
            <a:r>
              <a:rPr lang="en-US" sz="2000" dirty="0"/>
              <a:t>(a) Identify and review each incident of maternal mortality in this State, regardless of the cause of death. Such a review must include, without limitation and to the extent that such records exist, a review of relevant medical records, birth and death certificates, records of an autopsy, records created by a medical facility or provider of emergency medical services, records of a social services agency, mental health records and records of a law enforcement agency described in NRS 442.774.</a:t>
            </a:r>
          </a:p>
          <a:p>
            <a:pPr marL="0" indent="0">
              <a:buNone/>
            </a:pPr>
            <a:r>
              <a:rPr lang="en-US" sz="2000" dirty="0"/>
              <a:t>(b) Use the Maternal Mortality Review Information Application developed by the Centers for Disease Control and Prevention of the United States Department of Health and Human Services or, if that</a:t>
            </a:r>
          </a:p>
          <a:p>
            <a:pPr marL="0" indent="0">
              <a:buNone/>
            </a:pPr>
            <a:r>
              <a:rPr lang="en-US" sz="2000" dirty="0"/>
              <a:t>application ceases to exist, a similar application designated by the Director, to conduct reviews pursuant to paragraph (a).</a:t>
            </a:r>
          </a:p>
          <a:p>
            <a:pPr marL="0" indent="0">
              <a:buNone/>
            </a:pPr>
            <a:r>
              <a:rPr lang="en-US" sz="2000" dirty="0"/>
              <a:t>(c) Within the limits of available resources [, review] :</a:t>
            </a:r>
          </a:p>
          <a:p>
            <a:pPr marL="457200" lvl="1" indent="0">
              <a:buNone/>
            </a:pPr>
            <a:r>
              <a:rPr lang="en-US" sz="1600" b="1" i="1" dirty="0">
                <a:solidFill>
                  <a:srgbClr val="0000FF"/>
                </a:solidFill>
              </a:rPr>
              <a:t>(1) Review </a:t>
            </a:r>
            <a:r>
              <a:rPr lang="en-US" sz="1600" dirty="0"/>
              <a:t>incidents and trends in severe maternal morbidity in this State.</a:t>
            </a:r>
          </a:p>
          <a:p>
            <a:pPr marL="457200" lvl="1" indent="0">
              <a:buNone/>
            </a:pPr>
            <a:r>
              <a:rPr lang="en-US" sz="1600" b="1" i="1" dirty="0">
                <a:solidFill>
                  <a:srgbClr val="0000FF"/>
                </a:solidFill>
              </a:rPr>
              <a:t>(2) Identify and review disparities in the incidence of maternal mortality in this State by analyzing:</a:t>
            </a:r>
          </a:p>
          <a:p>
            <a:pPr marL="914400" lvl="2" indent="0">
              <a:buNone/>
            </a:pPr>
            <a:r>
              <a:rPr lang="en-US" sz="1400" b="1" i="1" dirty="0">
                <a:solidFill>
                  <a:srgbClr val="0000FF"/>
                </a:solidFill>
              </a:rPr>
              <a:t>(I) The race, ethnicity and age of mothers who experience maternal mortality;</a:t>
            </a:r>
          </a:p>
          <a:p>
            <a:pPr marL="914400" lvl="2" indent="0">
              <a:buNone/>
            </a:pPr>
            <a:r>
              <a:rPr lang="en-US" sz="1400" b="1" i="1" dirty="0">
                <a:solidFill>
                  <a:srgbClr val="0000FF"/>
                </a:solidFill>
              </a:rPr>
              <a:t>(II) The geographic region of the residence of mothers who experience maternal mortality; and</a:t>
            </a:r>
          </a:p>
          <a:p>
            <a:pPr marL="914400" lvl="2" indent="0">
              <a:buNone/>
            </a:pPr>
            <a:r>
              <a:rPr lang="en-US" sz="1400" b="1" i="1" dirty="0">
                <a:solidFill>
                  <a:srgbClr val="0000FF"/>
                </a:solidFill>
              </a:rPr>
              <a:t>(III) Any other variables identified by the Committee.</a:t>
            </a:r>
          </a:p>
          <a:p>
            <a:pPr marL="0" indent="0">
              <a:buNone/>
            </a:pPr>
            <a:r>
              <a:rPr lang="en-US" sz="2000" dirty="0"/>
              <a:t>(d) Based on the reviews conducted pursuant to paragraphs (a) and (c), develop recommendations to prevent maternal mortality and severe maternal morbidity and disseminate findings and recommendations to providers of health care, medical facilities, other interested persons and entities and the public.</a:t>
            </a:r>
          </a:p>
        </p:txBody>
      </p:sp>
    </p:spTree>
    <p:extLst>
      <p:ext uri="{BB962C8B-B14F-4D97-AF65-F5344CB8AC3E}">
        <p14:creationId xmlns:p14="http://schemas.microsoft.com/office/powerpoint/2010/main" val="1956226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251BE-E41D-4CC4-AC71-BDE40FBE589E}"/>
              </a:ext>
            </a:extLst>
          </p:cNvPr>
          <p:cNvSpPr>
            <a:spLocks noGrp="1"/>
          </p:cNvSpPr>
          <p:nvPr>
            <p:ph type="title"/>
          </p:nvPr>
        </p:nvSpPr>
        <p:spPr/>
        <p:txBody>
          <a:bodyPr/>
          <a:lstStyle/>
          <a:p>
            <a:r>
              <a:rPr lang="en-US" dirty="0"/>
              <a:t> NRS 442.767  Duties. - Reporting</a:t>
            </a:r>
          </a:p>
        </p:txBody>
      </p:sp>
      <p:sp>
        <p:nvSpPr>
          <p:cNvPr id="3" name="Content Placeholder 2">
            <a:extLst>
              <a:ext uri="{FF2B5EF4-FFF2-40B4-BE49-F238E27FC236}">
                <a16:creationId xmlns:a16="http://schemas.microsoft.com/office/drawing/2014/main" id="{56BE8C4B-68C4-4C30-890A-DE931F5629E1}"/>
              </a:ext>
            </a:extLst>
          </p:cNvPr>
          <p:cNvSpPr>
            <a:spLocks noGrp="1"/>
          </p:cNvSpPr>
          <p:nvPr>
            <p:ph idx="1"/>
          </p:nvPr>
        </p:nvSpPr>
        <p:spPr/>
        <p:txBody>
          <a:bodyPr>
            <a:normAutofit/>
          </a:bodyPr>
          <a:lstStyle/>
          <a:p>
            <a:pPr marL="0" indent="0">
              <a:buNone/>
            </a:pPr>
            <a:r>
              <a:rPr lang="en-US" sz="2000" dirty="0"/>
              <a:t>(f) On or before December 31 of each even-numbered year and in collaboration with the </a:t>
            </a:r>
            <a:r>
              <a:rPr lang="en-US" sz="2000" b="1" i="1" dirty="0">
                <a:solidFill>
                  <a:srgbClr val="0000FF"/>
                </a:solidFill>
              </a:rPr>
              <a:t>Advisory Committee of the Office of Minority Health and Equity of the Department and the</a:t>
            </a:r>
            <a:r>
              <a:rPr lang="en-US" sz="2000" dirty="0"/>
              <a:t> Chief Medical Officer, develop and submit to the Director of the Legislative Counsel Bureau for transmittal to the next regular session of the Legislature a report that includes, without limitation:</a:t>
            </a:r>
          </a:p>
        </p:txBody>
      </p:sp>
    </p:spTree>
    <p:extLst>
      <p:ext uri="{BB962C8B-B14F-4D97-AF65-F5344CB8AC3E}">
        <p14:creationId xmlns:p14="http://schemas.microsoft.com/office/powerpoint/2010/main" val="9500997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3199</TotalTime>
  <Words>2265</Words>
  <Application>Microsoft Office PowerPoint</Application>
  <PresentationFormat>Widescreen</PresentationFormat>
  <Paragraphs>147</Paragraphs>
  <Slides>21</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PowerPoint Presentation</vt:lpstr>
      <vt:lpstr>PowerPoint Presentation</vt:lpstr>
      <vt:lpstr>Maternal Mortality</vt:lpstr>
      <vt:lpstr>Definitions</vt:lpstr>
      <vt:lpstr>Maternal Mortality Review Committees (MMRCs)</vt:lpstr>
      <vt:lpstr>NRS 442.751 – 442.774</vt:lpstr>
      <vt:lpstr> NRS 442.764 - Committee Make up </vt:lpstr>
      <vt:lpstr> NRS 442.767  Duties (AB119 changes in blue)</vt:lpstr>
      <vt:lpstr> NRS 442.767  Duties. - Reporting</vt:lpstr>
      <vt:lpstr>MMRC and NOMHE timeline for report </vt:lpstr>
      <vt:lpstr>Maternal Mortality and Severe Maternal Morbidity</vt:lpstr>
      <vt:lpstr>Maternal Mortality: Pregnancy-Associated Deaths (PAD)</vt:lpstr>
      <vt:lpstr>Maternal Mortality: PAD </vt:lpstr>
      <vt:lpstr>Maternal Mortality: Pregnancy-Related Deaths (PRD)</vt:lpstr>
      <vt:lpstr>Maternal Mortality: PRD </vt:lpstr>
      <vt:lpstr>2020 report recommendations </vt:lpstr>
      <vt:lpstr>2020 report recommendations (cont.)</vt:lpstr>
      <vt:lpstr>Resources</vt:lpstr>
      <vt:lpstr>The Alliance for Innovation on Maternal Health (AIM) and the MMRC</vt:lpstr>
      <vt:lpstr>PowerPoint Presentation</vt:lpstr>
      <vt:lpstr>Summary of Advisory Committee of the Office of Minority Health and Equity MMRC responsibilities per AB 119 of the 81st Legislative Session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Tami M. Conn</dc:creator>
  <cp:lastModifiedBy>Tina Dortch</cp:lastModifiedBy>
  <cp:revision>4</cp:revision>
  <dcterms:created xsi:type="dcterms:W3CDTF">2021-08-03T15:01:52Z</dcterms:created>
  <dcterms:modified xsi:type="dcterms:W3CDTF">2021-08-12T00:26:49Z</dcterms:modified>
</cp:coreProperties>
</file>