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57" r:id="rId3"/>
    <p:sldId id="258" r:id="rId4"/>
    <p:sldId id="265" r:id="rId5"/>
    <p:sldId id="260" r:id="rId6"/>
    <p:sldId id="266" r:id="rId7"/>
    <p:sldId id="262" r:id="rId8"/>
    <p:sldId id="263" r:id="rId9"/>
  </p:sldIdLst>
  <p:sldSz cx="7772400" cy="10058400"/>
  <p:notesSz cx="7010400" cy="9296400"/>
  <p:embeddedFontLst>
    <p:embeddedFont>
      <p:font typeface="Calibri" panose="020F0502020204030204" pitchFamily="34" charset="0"/>
      <p:regular r:id="rId10"/>
      <p:bold r:id="rId11"/>
      <p:italic r:id="rId12"/>
      <p:boldItalic r:id="rId13"/>
    </p:embeddedFont>
    <p:embeddedFont>
      <p:font typeface="Canva Sans" panose="020B0604020202020204" charset="0"/>
      <p:regular r:id="rId14"/>
    </p:embeddedFont>
    <p:embeddedFont>
      <p:font typeface="Canva Sans Italics"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23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Opening page, Title: Celebrating Advancements in Tribal Health Care with Senate Bill 312 and Senate Bill 97"/>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3" name="Freeform 3">
            <a:extLst>
              <a:ext uri="{C183D7F6-B498-43B3-948B-1728B52AA6E4}">
                <adec:decorative xmlns:adec="http://schemas.microsoft.com/office/drawing/2017/decorative" val="1"/>
              </a:ext>
            </a:extLst>
          </p:cNvPr>
          <p:cNvSpPr/>
          <p:nvPr/>
        </p:nvSpPr>
        <p:spPr>
          <a:xfrm flipV="1">
            <a:off x="6034330" y="0"/>
            <a:ext cx="1987848" cy="1937323"/>
          </a:xfrm>
          <a:custGeom>
            <a:avLst/>
            <a:gdLst/>
            <a:ahLst/>
            <a:cxnLst/>
            <a:rect l="l" t="t" r="r" b="b"/>
            <a:pathLst>
              <a:path w="1987848" h="1937323">
                <a:moveTo>
                  <a:pt x="0" y="1937323"/>
                </a:moveTo>
                <a:lnTo>
                  <a:pt x="1987847" y="1937323"/>
                </a:lnTo>
                <a:lnTo>
                  <a:pt x="1987847" y="0"/>
                </a:lnTo>
                <a:lnTo>
                  <a:pt x="0" y="0"/>
                </a:lnTo>
                <a:lnTo>
                  <a:pt x="0" y="193732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388127" y="1169364"/>
            <a:ext cx="2465649" cy="2593497"/>
          </a:xfrm>
          <a:custGeom>
            <a:avLst/>
            <a:gdLst/>
            <a:ahLst/>
            <a:cxnLst/>
            <a:rect l="l" t="t" r="r" b="b"/>
            <a:pathLst>
              <a:path w="2465649" h="2593497">
                <a:moveTo>
                  <a:pt x="0" y="0"/>
                </a:moveTo>
                <a:lnTo>
                  <a:pt x="2465649" y="0"/>
                </a:lnTo>
                <a:lnTo>
                  <a:pt x="2465649" y="2593497"/>
                </a:lnTo>
                <a:lnTo>
                  <a:pt x="0" y="2593497"/>
                </a:lnTo>
                <a:lnTo>
                  <a:pt x="0" y="0"/>
                </a:lnTo>
                <a:close/>
              </a:path>
            </a:pathLst>
          </a:custGeom>
          <a:blipFill>
            <a:blip r:embed="rId5"/>
            <a:stretch>
              <a:fillRect/>
            </a:stretch>
          </a:blipFill>
        </p:spPr>
      </p:sp>
      <p:sp>
        <p:nvSpPr>
          <p:cNvPr id="5" name="TextBox 5" descr="General Presentation Title for Senate Bill 312 and Senate Bill 97&#10;"/>
          <p:cNvSpPr txBox="1"/>
          <p:nvPr/>
        </p:nvSpPr>
        <p:spPr>
          <a:xfrm>
            <a:off x="114300" y="4354260"/>
            <a:ext cx="7543800" cy="3049906"/>
          </a:xfrm>
          <a:prstGeom prst="rect">
            <a:avLst/>
          </a:prstGeom>
        </p:spPr>
        <p:txBody>
          <a:bodyPr lIns="0" tIns="0" rIns="0" bIns="0" rtlCol="0" anchor="t">
            <a:spAutoFit/>
          </a:bodyPr>
          <a:lstStyle/>
          <a:p>
            <a:pPr algn="ctr">
              <a:lnSpc>
                <a:spcPts val="4339"/>
              </a:lnSpc>
              <a:spcBef>
                <a:spcPct val="0"/>
              </a:spcBef>
            </a:pPr>
            <a:r>
              <a:rPr lang="en-US" sz="3099">
                <a:solidFill>
                  <a:srgbClr val="FFFFFF"/>
                </a:solidFill>
                <a:latin typeface="Canva Sans"/>
                <a:ea typeface="Canva Sans"/>
                <a:cs typeface="Canva Sans"/>
                <a:sym typeface="Canva Sans"/>
              </a:rPr>
              <a:t>Celebrating Advancements in Tribal Health Care with Senate Bill 312 and Senate Bill 97</a:t>
            </a:r>
          </a:p>
          <a:p>
            <a:pPr algn="ctr">
              <a:lnSpc>
                <a:spcPts val="4339"/>
              </a:lnSpc>
              <a:spcBef>
                <a:spcPct val="0"/>
              </a:spcBef>
            </a:pPr>
            <a:endParaRPr lang="en-US" sz="3099">
              <a:solidFill>
                <a:srgbClr val="FFFFFF"/>
              </a:solidFill>
              <a:latin typeface="Canva Sans"/>
              <a:ea typeface="Canva Sans"/>
              <a:cs typeface="Canva Sans"/>
              <a:sym typeface="Canva Sans"/>
            </a:endParaRPr>
          </a:p>
          <a:p>
            <a:pPr algn="ctr">
              <a:lnSpc>
                <a:spcPts val="4339"/>
              </a:lnSpc>
              <a:spcBef>
                <a:spcPct val="0"/>
              </a:spcBef>
            </a:pPr>
            <a:endParaRPr lang="en-US" sz="3099">
              <a:solidFill>
                <a:srgbClr val="FFFFFF"/>
              </a:solidFill>
              <a:latin typeface="Canva Sans"/>
              <a:ea typeface="Canva Sans"/>
              <a:cs typeface="Canva Sans"/>
              <a:sym typeface="Canva Sans"/>
            </a:endParaRPr>
          </a:p>
          <a:p>
            <a:pPr algn="ctr">
              <a:lnSpc>
                <a:spcPts val="2799"/>
              </a:lnSpc>
              <a:spcBef>
                <a:spcPct val="0"/>
              </a:spcBef>
            </a:pPr>
            <a:r>
              <a:rPr lang="en-US" sz="1999" i="1">
                <a:solidFill>
                  <a:srgbClr val="FFFFFF"/>
                </a:solidFill>
                <a:latin typeface="Canva Sans Italics"/>
                <a:ea typeface="Canva Sans Italics"/>
                <a:cs typeface="Canva Sans Italics"/>
                <a:sym typeface="Canva Sans Italics"/>
              </a:rPr>
              <a:t>Angie Wilson, Reno Sparks Tribal Health Center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Describes the Federal Trust responsibility between the United States of American and American Indian Tribes. In addition, the need for tribal advocacy to uphold the trust responsibility."/>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3" name="Freeform 3" descr="Picture of Reno Sparks Tribal Chairman Daryl Gardipe, U.S. DHHS Secretary John F. Kennedy, Jr, Angie Wilson, Reno Sparks Tribal Health Center Director and Mark Cruz, U.S. DHHS Senior Advisor"/>
          <p:cNvSpPr/>
          <p:nvPr/>
        </p:nvSpPr>
        <p:spPr>
          <a:xfrm>
            <a:off x="531946" y="0"/>
            <a:ext cx="6902990" cy="4277835"/>
          </a:xfrm>
          <a:custGeom>
            <a:avLst/>
            <a:gdLst/>
            <a:ahLst/>
            <a:cxnLst/>
            <a:rect l="l" t="t" r="r" b="b"/>
            <a:pathLst>
              <a:path w="6902990" h="4277835">
                <a:moveTo>
                  <a:pt x="0" y="0"/>
                </a:moveTo>
                <a:lnTo>
                  <a:pt x="6902989" y="0"/>
                </a:lnTo>
                <a:lnTo>
                  <a:pt x="6902989" y="4277835"/>
                </a:lnTo>
                <a:lnTo>
                  <a:pt x="0" y="4277835"/>
                </a:lnTo>
                <a:lnTo>
                  <a:pt x="0" y="0"/>
                </a:lnTo>
                <a:close/>
              </a:path>
            </a:pathLst>
          </a:custGeom>
          <a:blipFill>
            <a:blip r:embed="rId3"/>
            <a:stretch>
              <a:fillRect t="-2689" r="-2287" b="-5424"/>
            </a:stretch>
          </a:blipFill>
        </p:spPr>
      </p:sp>
      <p:grpSp>
        <p:nvGrpSpPr>
          <p:cNvPr id="4" name="Group 4" descr="A quote from U.S. Department of Health and Human Services Secretary John F. Kennedy, Jr. regarding Indian health care as a priority. "/>
          <p:cNvGrpSpPr/>
          <p:nvPr/>
        </p:nvGrpSpPr>
        <p:grpSpPr>
          <a:xfrm>
            <a:off x="4440988" y="4892454"/>
            <a:ext cx="2852065" cy="2259226"/>
            <a:chOff x="0" y="0"/>
            <a:chExt cx="814876" cy="645493"/>
          </a:xfrm>
        </p:grpSpPr>
        <p:sp>
          <p:nvSpPr>
            <p:cNvPr id="5" name="Freeform 5"/>
            <p:cNvSpPr/>
            <p:nvPr/>
          </p:nvSpPr>
          <p:spPr>
            <a:xfrm>
              <a:off x="0" y="0"/>
              <a:ext cx="814876" cy="645493"/>
            </a:xfrm>
            <a:custGeom>
              <a:avLst/>
              <a:gdLst/>
              <a:ahLst/>
              <a:cxnLst/>
              <a:rect l="l" t="t" r="r" b="b"/>
              <a:pathLst>
                <a:path w="814876" h="645493">
                  <a:moveTo>
                    <a:pt x="0" y="0"/>
                  </a:moveTo>
                  <a:lnTo>
                    <a:pt x="814876" y="0"/>
                  </a:lnTo>
                  <a:lnTo>
                    <a:pt x="814876" y="645493"/>
                  </a:lnTo>
                  <a:lnTo>
                    <a:pt x="0" y="645493"/>
                  </a:lnTo>
                  <a:close/>
                </a:path>
              </a:pathLst>
            </a:custGeom>
            <a:solidFill>
              <a:srgbClr val="4E6981"/>
            </a:solidFill>
          </p:spPr>
        </p:sp>
        <p:sp>
          <p:nvSpPr>
            <p:cNvPr id="6" name="TextBox 6"/>
            <p:cNvSpPr txBox="1"/>
            <p:nvPr/>
          </p:nvSpPr>
          <p:spPr>
            <a:xfrm>
              <a:off x="0" y="-19050"/>
              <a:ext cx="814876" cy="664543"/>
            </a:xfrm>
            <a:prstGeom prst="rect">
              <a:avLst/>
            </a:prstGeom>
          </p:spPr>
          <p:txBody>
            <a:bodyPr lIns="47790" tIns="47790" rIns="47790" bIns="47790" rtlCol="0" anchor="ctr"/>
            <a:lstStyle/>
            <a:p>
              <a:pPr algn="ctr">
                <a:lnSpc>
                  <a:spcPts val="1317"/>
                </a:lnSpc>
              </a:pPr>
              <a:endParaRPr/>
            </a:p>
          </p:txBody>
        </p:sp>
      </p:grpSp>
      <p:sp>
        <p:nvSpPr>
          <p:cNvPr id="7" name="TextBox 7"/>
          <p:cNvSpPr txBox="1"/>
          <p:nvPr/>
        </p:nvSpPr>
        <p:spPr>
          <a:xfrm>
            <a:off x="1066782" y="6266278"/>
            <a:ext cx="2916658" cy="565480"/>
          </a:xfrm>
          <a:prstGeom prst="rect">
            <a:avLst/>
          </a:prstGeom>
        </p:spPr>
        <p:txBody>
          <a:bodyPr lIns="0" tIns="0" rIns="0" bIns="0" rtlCol="0" anchor="t">
            <a:spAutoFit/>
          </a:bodyPr>
          <a:lstStyle/>
          <a:p>
            <a:pPr algn="l">
              <a:lnSpc>
                <a:spcPts val="4609"/>
              </a:lnSpc>
            </a:pPr>
            <a:r>
              <a:rPr lang="en-US" sz="3292" spc="164">
                <a:solidFill>
                  <a:srgbClr val="A0C9EE"/>
                </a:solidFill>
                <a:latin typeface="League Spartan"/>
                <a:ea typeface="League Spartan"/>
                <a:cs typeface="League Spartan"/>
                <a:sym typeface="League Spartan"/>
              </a:rPr>
              <a:t>ADVOCACY</a:t>
            </a:r>
          </a:p>
        </p:txBody>
      </p:sp>
      <p:sp>
        <p:nvSpPr>
          <p:cNvPr id="8" name="TextBox 8"/>
          <p:cNvSpPr txBox="1"/>
          <p:nvPr/>
        </p:nvSpPr>
        <p:spPr>
          <a:xfrm>
            <a:off x="1066782" y="5726962"/>
            <a:ext cx="1544472" cy="506048"/>
          </a:xfrm>
          <a:prstGeom prst="rect">
            <a:avLst/>
          </a:prstGeom>
        </p:spPr>
        <p:txBody>
          <a:bodyPr lIns="0" tIns="0" rIns="0" bIns="0" rtlCol="0" anchor="t">
            <a:spAutoFit/>
          </a:bodyPr>
          <a:lstStyle/>
          <a:p>
            <a:pPr algn="l">
              <a:lnSpc>
                <a:spcPts val="4132"/>
              </a:lnSpc>
            </a:pPr>
            <a:r>
              <a:rPr lang="en-US" sz="2951" spc="147">
                <a:solidFill>
                  <a:srgbClr val="FFFFFF"/>
                </a:solidFill>
                <a:latin typeface="League Spartan"/>
                <a:ea typeface="League Spartan"/>
                <a:cs typeface="League Spartan"/>
                <a:sym typeface="League Spartan"/>
              </a:rPr>
              <a:t>TRIBAL</a:t>
            </a:r>
          </a:p>
        </p:txBody>
      </p:sp>
      <p:sp>
        <p:nvSpPr>
          <p:cNvPr id="9" name="TextBox 9"/>
          <p:cNvSpPr txBox="1"/>
          <p:nvPr/>
        </p:nvSpPr>
        <p:spPr>
          <a:xfrm>
            <a:off x="989704" y="7324275"/>
            <a:ext cx="5792992" cy="2457201"/>
          </a:xfrm>
          <a:prstGeom prst="rect">
            <a:avLst/>
          </a:prstGeom>
        </p:spPr>
        <p:txBody>
          <a:bodyPr lIns="0" tIns="0" rIns="0" bIns="0" rtlCol="0" anchor="t">
            <a:spAutoFit/>
          </a:bodyPr>
          <a:lstStyle/>
          <a:p>
            <a:pPr marL="0" lvl="0" indent="0" algn="just">
              <a:lnSpc>
                <a:spcPts val="1588"/>
              </a:lnSpc>
            </a:pPr>
            <a:r>
              <a:rPr lang="en-US" sz="1134">
                <a:solidFill>
                  <a:srgbClr val="FFFFFF"/>
                </a:solidFill>
                <a:latin typeface="Canva Sans"/>
                <a:ea typeface="Canva Sans"/>
                <a:cs typeface="Canva Sans"/>
                <a:sym typeface="Canva Sans"/>
              </a:rPr>
              <a:t>The United States has a unique historical, legal, and political relationship with Tribal Nations, established through and confirmed by the Constitution, federal laws, supreme court case law, and presidential orders. Born out of this relationship is the federal government’s trust responsibility to protect the interests of Tribes, including the provision of quality healthcare to American Indians and Alaska Natives. </a:t>
            </a:r>
          </a:p>
          <a:p>
            <a:pPr marL="0" lvl="0" indent="0" algn="just">
              <a:lnSpc>
                <a:spcPts val="601"/>
              </a:lnSpc>
            </a:pPr>
            <a:endParaRPr lang="en-US" sz="1134">
              <a:solidFill>
                <a:srgbClr val="FFFFFF"/>
              </a:solidFill>
              <a:latin typeface="Canva Sans"/>
              <a:ea typeface="Canva Sans"/>
              <a:cs typeface="Canva Sans"/>
              <a:sym typeface="Canva Sans"/>
            </a:endParaRPr>
          </a:p>
          <a:p>
            <a:pPr algn="just">
              <a:lnSpc>
                <a:spcPts val="1588"/>
              </a:lnSpc>
            </a:pPr>
            <a:r>
              <a:rPr lang="en-US" sz="1134">
                <a:solidFill>
                  <a:srgbClr val="FFFFFF"/>
                </a:solidFill>
                <a:latin typeface="Canva Sans"/>
                <a:ea typeface="Canva Sans"/>
                <a:cs typeface="Canva Sans"/>
                <a:sym typeface="Canva Sans"/>
              </a:rPr>
              <a:t>This commitment underscores the necessity for ongoing tribal advocacy, as it ensures that these healthcare promises are upheld and adapted to meet the evolving needs of Native communities. Tribal advocacy is crucial in voicing concerns, pushing for policy changes, and securing resources, thereby playing a pivotal role in maintaining and improving healthcare outcomes for American Indians.</a:t>
            </a:r>
          </a:p>
        </p:txBody>
      </p:sp>
      <p:sp>
        <p:nvSpPr>
          <p:cNvPr id="10" name="TextBox 10"/>
          <p:cNvSpPr txBox="1"/>
          <p:nvPr/>
        </p:nvSpPr>
        <p:spPr>
          <a:xfrm>
            <a:off x="4738880" y="5235709"/>
            <a:ext cx="2256280" cy="1580901"/>
          </a:xfrm>
          <a:prstGeom prst="rect">
            <a:avLst/>
          </a:prstGeom>
        </p:spPr>
        <p:txBody>
          <a:bodyPr lIns="0" tIns="0" rIns="0" bIns="0" rtlCol="0" anchor="t">
            <a:spAutoFit/>
          </a:bodyPr>
          <a:lstStyle/>
          <a:p>
            <a:pPr algn="just">
              <a:lnSpc>
                <a:spcPts val="1588"/>
              </a:lnSpc>
            </a:pPr>
            <a:r>
              <a:rPr lang="en-US" sz="1134" i="1" dirty="0">
                <a:solidFill>
                  <a:srgbClr val="FFFFFF"/>
                </a:solidFill>
                <a:latin typeface="Canva Sans Italics"/>
                <a:ea typeface="Canva Sans Italics"/>
                <a:cs typeface="Canva Sans Italics"/>
                <a:sym typeface="Canva Sans Italics"/>
              </a:rPr>
              <a:t>“Indian Country is not just a concern of mine—it is a top priority. We cannot Make America Healthy Again without making Native health a central focus…” - U.S. Department of Health and Human Services Secretary Robert F. Kennedy, Jr. </a:t>
            </a:r>
          </a:p>
        </p:txBody>
      </p:sp>
      <p:sp>
        <p:nvSpPr>
          <p:cNvPr id="11" name="Freeform 11">
            <a:extLst>
              <a:ext uri="{C183D7F6-B498-43B3-948B-1728B52AA6E4}">
                <adec:decorative xmlns:adec="http://schemas.microsoft.com/office/drawing/2017/decorative" val="1"/>
              </a:ext>
            </a:extLst>
          </p:cNvPr>
          <p:cNvSpPr/>
          <p:nvPr/>
        </p:nvSpPr>
        <p:spPr>
          <a:xfrm flipH="1">
            <a:off x="1066782" y="5245234"/>
            <a:ext cx="863282" cy="240640"/>
          </a:xfrm>
          <a:custGeom>
            <a:avLst/>
            <a:gdLst/>
            <a:ahLst/>
            <a:cxnLst/>
            <a:rect l="l" t="t" r="r" b="b"/>
            <a:pathLst>
              <a:path w="863282" h="240640">
                <a:moveTo>
                  <a:pt x="863282" y="0"/>
                </a:moveTo>
                <a:lnTo>
                  <a:pt x="0" y="0"/>
                </a:lnTo>
                <a:lnTo>
                  <a:pt x="0" y="240640"/>
                </a:lnTo>
                <a:lnTo>
                  <a:pt x="863282" y="240640"/>
                </a:lnTo>
                <a:lnTo>
                  <a:pt x="86328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a:extLst>
              <a:ext uri="{C183D7F6-B498-43B3-948B-1728B52AA6E4}">
                <adec:decorative xmlns:adec="http://schemas.microsoft.com/office/drawing/2017/decorative" val="1"/>
              </a:ext>
            </a:extLst>
          </p:cNvPr>
          <p:cNvSpPr/>
          <p:nvPr/>
        </p:nvSpPr>
        <p:spPr>
          <a:xfrm flipV="1">
            <a:off x="6034330" y="0"/>
            <a:ext cx="1407870" cy="1372087"/>
          </a:xfrm>
          <a:custGeom>
            <a:avLst/>
            <a:gdLst/>
            <a:ahLst/>
            <a:cxnLst/>
            <a:rect l="l" t="t" r="r" b="b"/>
            <a:pathLst>
              <a:path w="1407870" h="1372087">
                <a:moveTo>
                  <a:pt x="0" y="1372087"/>
                </a:moveTo>
                <a:lnTo>
                  <a:pt x="1407870" y="1372087"/>
                </a:lnTo>
                <a:lnTo>
                  <a:pt x="1407870" y="0"/>
                </a:lnTo>
                <a:lnTo>
                  <a:pt x="0" y="0"/>
                </a:lnTo>
                <a:lnTo>
                  <a:pt x="0" y="137208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570327" y="4341658"/>
            <a:ext cx="6864608" cy="341663"/>
          </a:xfrm>
          <a:prstGeom prst="rect">
            <a:avLst/>
          </a:prstGeom>
        </p:spPr>
        <p:txBody>
          <a:bodyPr lIns="0" tIns="0" rIns="0" bIns="0" rtlCol="0" anchor="t">
            <a:spAutoFit/>
          </a:bodyPr>
          <a:lstStyle/>
          <a:p>
            <a:pPr algn="just">
              <a:lnSpc>
                <a:spcPts val="1448"/>
              </a:lnSpc>
            </a:pPr>
            <a:r>
              <a:rPr lang="en-US" sz="1034">
                <a:solidFill>
                  <a:srgbClr val="FFFFFF"/>
                </a:solidFill>
                <a:latin typeface="Canva Sans"/>
                <a:ea typeface="Canva Sans"/>
                <a:cs typeface="Canva Sans"/>
                <a:sym typeface="Canva Sans"/>
              </a:rPr>
              <a:t>RSIC Chairman Daryl D. Gardipe, U.S. Department of Health and Human Services Secretary Robert F. Kennedy, Jr., Angie Wilson, RSIC Tribal Health Director and Mark Cruz, HHS Secretary’s Senior Advisor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Describes the &quot;One Big Beautiful Bill;&quot; exemptions for American Indians and the need for ongoing tribal advocacy. "/>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grpSp>
        <p:nvGrpSpPr>
          <p:cNvPr id="3" name="Group 3">
            <a:extLst>
              <a:ext uri="{C183D7F6-B498-43B3-948B-1728B52AA6E4}">
                <adec:decorative xmlns:adec="http://schemas.microsoft.com/office/drawing/2017/decorative" val="1"/>
              </a:ext>
            </a:extLst>
          </p:cNvPr>
          <p:cNvGrpSpPr/>
          <p:nvPr/>
        </p:nvGrpSpPr>
        <p:grpSpPr>
          <a:xfrm rot="-10800000">
            <a:off x="916498" y="842356"/>
            <a:ext cx="263109" cy="136107"/>
            <a:chOff x="0" y="0"/>
            <a:chExt cx="812800" cy="420463"/>
          </a:xfrm>
        </p:grpSpPr>
        <p:sp>
          <p:nvSpPr>
            <p:cNvPr id="4" name="Freeform 4"/>
            <p:cNvSpPr/>
            <p:nvPr/>
          </p:nvSpPr>
          <p:spPr>
            <a:xfrm>
              <a:off x="0" y="0"/>
              <a:ext cx="812800" cy="420463"/>
            </a:xfrm>
            <a:custGeom>
              <a:avLst/>
              <a:gdLst/>
              <a:ahLst/>
              <a:cxnLst/>
              <a:rect l="l" t="t" r="r" b="b"/>
              <a:pathLst>
                <a:path w="812800" h="420463">
                  <a:moveTo>
                    <a:pt x="406400" y="420463"/>
                  </a:moveTo>
                  <a:lnTo>
                    <a:pt x="812800" y="0"/>
                  </a:lnTo>
                  <a:lnTo>
                    <a:pt x="0" y="0"/>
                  </a:lnTo>
                  <a:lnTo>
                    <a:pt x="406400" y="420463"/>
                  </a:lnTo>
                  <a:close/>
                </a:path>
              </a:pathLst>
            </a:custGeom>
            <a:solidFill>
              <a:srgbClr val="4E6981"/>
            </a:solidFill>
          </p:spPr>
        </p:sp>
        <p:sp>
          <p:nvSpPr>
            <p:cNvPr id="5" name="TextBox 5"/>
            <p:cNvSpPr txBox="1"/>
            <p:nvPr/>
          </p:nvSpPr>
          <p:spPr>
            <a:xfrm>
              <a:off x="127000" y="10983"/>
              <a:ext cx="558800" cy="214265"/>
            </a:xfrm>
            <a:prstGeom prst="rect">
              <a:avLst/>
            </a:prstGeom>
          </p:spPr>
          <p:txBody>
            <a:bodyPr lIns="47790" tIns="47790" rIns="47790" bIns="47790" rtlCol="0" anchor="ctr"/>
            <a:lstStyle/>
            <a:p>
              <a:pPr algn="ctr">
                <a:lnSpc>
                  <a:spcPts val="1317"/>
                </a:lnSpc>
              </a:pPr>
              <a:endParaRPr/>
            </a:p>
          </p:txBody>
        </p:sp>
      </p:grpSp>
      <p:sp>
        <p:nvSpPr>
          <p:cNvPr id="6" name="Freeform 6">
            <a:extLst>
              <a:ext uri="{C183D7F6-B498-43B3-948B-1728B52AA6E4}">
                <adec:decorative xmlns:adec="http://schemas.microsoft.com/office/drawing/2017/decorative" val="1"/>
              </a:ext>
            </a:extLst>
          </p:cNvPr>
          <p:cNvSpPr/>
          <p:nvPr/>
        </p:nvSpPr>
        <p:spPr>
          <a:xfrm flipH="1">
            <a:off x="0" y="8364506"/>
            <a:ext cx="1738070" cy="1693894"/>
          </a:xfrm>
          <a:custGeom>
            <a:avLst/>
            <a:gdLst/>
            <a:ahLst/>
            <a:cxnLst/>
            <a:rect l="l" t="t" r="r" b="b"/>
            <a:pathLst>
              <a:path w="1738070" h="1693894">
                <a:moveTo>
                  <a:pt x="1738070" y="0"/>
                </a:moveTo>
                <a:lnTo>
                  <a:pt x="0" y="0"/>
                </a:lnTo>
                <a:lnTo>
                  <a:pt x="0" y="1693894"/>
                </a:lnTo>
                <a:lnTo>
                  <a:pt x="1738070" y="1693894"/>
                </a:lnTo>
                <a:lnTo>
                  <a:pt x="173807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439707" y="6523095"/>
            <a:ext cx="5214260" cy="2180976"/>
          </a:xfrm>
          <a:prstGeom prst="rect">
            <a:avLst/>
          </a:prstGeom>
        </p:spPr>
        <p:txBody>
          <a:bodyPr lIns="0" tIns="0" rIns="0" bIns="0" rtlCol="0" anchor="t">
            <a:spAutoFit/>
          </a:bodyPr>
          <a:lstStyle/>
          <a:p>
            <a:pPr marL="0" lvl="0" indent="0" algn="just">
              <a:lnSpc>
                <a:spcPts val="1588"/>
              </a:lnSpc>
            </a:pPr>
            <a:r>
              <a:rPr lang="en-US" sz="1134">
                <a:solidFill>
                  <a:srgbClr val="FFFFFF"/>
                </a:solidFill>
                <a:latin typeface="Canva Sans"/>
                <a:ea typeface="Canva Sans"/>
                <a:cs typeface="Canva Sans"/>
                <a:sym typeface="Canva Sans"/>
              </a:rPr>
              <a:t>The One Big Beautiful Bill includes important exemptions for American Indians, acknowledging the distinct needs and sovereignty of tribal communities. These exemptions aim to ensure that the unique cultural, economic, and social aspects of American Indian life are respected and preserved. </a:t>
            </a:r>
          </a:p>
          <a:p>
            <a:pPr marL="0" lvl="0" indent="0" algn="just">
              <a:lnSpc>
                <a:spcPts val="1588"/>
              </a:lnSpc>
            </a:pPr>
            <a:endParaRPr lang="en-US" sz="1134">
              <a:solidFill>
                <a:srgbClr val="FFFFFF"/>
              </a:solidFill>
              <a:latin typeface="Canva Sans"/>
              <a:ea typeface="Canva Sans"/>
              <a:cs typeface="Canva Sans"/>
              <a:sym typeface="Canva Sans"/>
            </a:endParaRPr>
          </a:p>
          <a:p>
            <a:pPr algn="just">
              <a:lnSpc>
                <a:spcPts val="1588"/>
              </a:lnSpc>
            </a:pPr>
            <a:r>
              <a:rPr lang="en-US" sz="1134">
                <a:solidFill>
                  <a:srgbClr val="FFFFFF"/>
                </a:solidFill>
                <a:latin typeface="Canva Sans"/>
                <a:ea typeface="Canva Sans"/>
                <a:cs typeface="Canva Sans"/>
                <a:sym typeface="Canva Sans"/>
              </a:rPr>
              <a:t>Despite these provisions, there remains a strong need for continued tribal advocacy to ensure that our voices are heard and our rights are upheld. Ongoing engagement and dialogue between tribes and policymakers are crucial to addressing emerging challenges and safeguarding the future of American Indian communities.</a:t>
            </a:r>
          </a:p>
        </p:txBody>
      </p:sp>
      <p:sp>
        <p:nvSpPr>
          <p:cNvPr id="9" name="Freeform 9">
            <a:extLst>
              <a:ext uri="{C183D7F6-B498-43B3-948B-1728B52AA6E4}">
                <adec:decorative xmlns:adec="http://schemas.microsoft.com/office/drawing/2017/decorative" val="1"/>
              </a:ext>
            </a:extLst>
          </p:cNvPr>
          <p:cNvSpPr/>
          <p:nvPr/>
        </p:nvSpPr>
        <p:spPr>
          <a:xfrm rot="-30000">
            <a:off x="937877" y="570623"/>
            <a:ext cx="6217920" cy="4926849"/>
          </a:xfrm>
          <a:custGeom>
            <a:avLst/>
            <a:gdLst/>
            <a:ahLst/>
            <a:cxnLst/>
            <a:rect l="l" t="t" r="r" b="b"/>
            <a:pathLst>
              <a:path w="6217920" h="4926849">
                <a:moveTo>
                  <a:pt x="0" y="0"/>
                </a:moveTo>
                <a:lnTo>
                  <a:pt x="6217920" y="0"/>
                </a:lnTo>
                <a:lnTo>
                  <a:pt x="6217920" y="4926849"/>
                </a:lnTo>
                <a:lnTo>
                  <a:pt x="0" y="4926849"/>
                </a:lnTo>
                <a:lnTo>
                  <a:pt x="0" y="0"/>
                </a:lnTo>
                <a:close/>
              </a:path>
            </a:pathLst>
          </a:custGeom>
          <a:blipFill>
            <a:blip r:embed="rId5"/>
            <a:stretch>
              <a:fillRect l="-3016" r="-3016"/>
            </a:stretch>
          </a:blipFill>
        </p:spPr>
      </p:sp>
      <p:sp>
        <p:nvSpPr>
          <p:cNvPr id="10" name="TextBox 10"/>
          <p:cNvSpPr txBox="1"/>
          <p:nvPr/>
        </p:nvSpPr>
        <p:spPr>
          <a:xfrm>
            <a:off x="1255836" y="5733709"/>
            <a:ext cx="5579555" cy="438973"/>
          </a:xfrm>
          <a:prstGeom prst="rect">
            <a:avLst/>
          </a:prstGeom>
        </p:spPr>
        <p:txBody>
          <a:bodyPr lIns="0" tIns="0" rIns="0" bIns="0" rtlCol="0" anchor="t">
            <a:spAutoFit/>
          </a:bodyPr>
          <a:lstStyle/>
          <a:p>
            <a:pPr algn="l">
              <a:lnSpc>
                <a:spcPts val="3629"/>
              </a:lnSpc>
            </a:pPr>
            <a:r>
              <a:rPr lang="en-US" sz="2592" spc="129">
                <a:solidFill>
                  <a:srgbClr val="A0C9EE"/>
                </a:solidFill>
                <a:latin typeface="League Spartan"/>
                <a:ea typeface="League Spartan"/>
                <a:cs typeface="League Spartan"/>
                <a:sym typeface="League Spartan"/>
              </a:rPr>
              <a:t>FROM ADVOCACY TO ACTION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Describes the drafting of Senate Bill 97, a collaboration between the Reno Sparks Indian Colony and Senate Committee on Health and Human Services"/>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3" name="Freeform 3">
            <a:extLst>
              <a:ext uri="{C183D7F6-B498-43B3-948B-1728B52AA6E4}">
                <adec:decorative xmlns:adec="http://schemas.microsoft.com/office/drawing/2017/decorative" val="1"/>
              </a:ext>
            </a:extLst>
          </p:cNvPr>
          <p:cNvSpPr/>
          <p:nvPr/>
        </p:nvSpPr>
        <p:spPr>
          <a:xfrm flipH="1">
            <a:off x="-561271" y="8911006"/>
            <a:ext cx="1738070" cy="1693894"/>
          </a:xfrm>
          <a:custGeom>
            <a:avLst/>
            <a:gdLst/>
            <a:ahLst/>
            <a:cxnLst/>
            <a:rect l="l" t="t" r="r" b="b"/>
            <a:pathLst>
              <a:path w="1738070" h="1693894">
                <a:moveTo>
                  <a:pt x="1738071" y="0"/>
                </a:moveTo>
                <a:lnTo>
                  <a:pt x="0" y="0"/>
                </a:lnTo>
                <a:lnTo>
                  <a:pt x="0" y="1693894"/>
                </a:lnTo>
                <a:lnTo>
                  <a:pt x="1738071" y="1693894"/>
                </a:lnTo>
                <a:lnTo>
                  <a:pt x="173807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descr="Picture of Senator Fabien Donate, Angie Wilson, Reno Sparks Tribal Health Director and Brett Scholari RSIC Lobbyist"/>
          <p:cNvSpPr/>
          <p:nvPr/>
        </p:nvSpPr>
        <p:spPr>
          <a:xfrm>
            <a:off x="1023991" y="1508114"/>
            <a:ext cx="5937178" cy="2963987"/>
          </a:xfrm>
          <a:custGeom>
            <a:avLst/>
            <a:gdLst/>
            <a:ahLst/>
            <a:cxnLst/>
            <a:rect l="l" t="t" r="r" b="b"/>
            <a:pathLst>
              <a:path w="5937178" h="2963987">
                <a:moveTo>
                  <a:pt x="0" y="0"/>
                </a:moveTo>
                <a:lnTo>
                  <a:pt x="5937178" y="0"/>
                </a:lnTo>
                <a:lnTo>
                  <a:pt x="5937178" y="2963987"/>
                </a:lnTo>
                <a:lnTo>
                  <a:pt x="0" y="2963987"/>
                </a:lnTo>
                <a:lnTo>
                  <a:pt x="0" y="0"/>
                </a:lnTo>
                <a:close/>
              </a:path>
            </a:pathLst>
          </a:custGeom>
          <a:blipFill>
            <a:blip r:embed="rId5"/>
            <a:stretch>
              <a:fillRect/>
            </a:stretch>
          </a:blipFill>
        </p:spPr>
      </p:sp>
      <p:sp>
        <p:nvSpPr>
          <p:cNvPr id="5" name="Freeform 5" descr="Picture of Angie Wilson, Reno Sparks Tribal Health Director testifying to the Assembly Committee on Commerce and Labor"/>
          <p:cNvSpPr/>
          <p:nvPr/>
        </p:nvSpPr>
        <p:spPr>
          <a:xfrm>
            <a:off x="1023991" y="7229620"/>
            <a:ext cx="6123978" cy="2869673"/>
          </a:xfrm>
          <a:custGeom>
            <a:avLst/>
            <a:gdLst/>
            <a:ahLst/>
            <a:cxnLst/>
            <a:rect l="l" t="t" r="r" b="b"/>
            <a:pathLst>
              <a:path w="6123978" h="2869673">
                <a:moveTo>
                  <a:pt x="0" y="0"/>
                </a:moveTo>
                <a:lnTo>
                  <a:pt x="6123978" y="0"/>
                </a:lnTo>
                <a:lnTo>
                  <a:pt x="6123978" y="2869673"/>
                </a:lnTo>
                <a:lnTo>
                  <a:pt x="0" y="2869673"/>
                </a:lnTo>
                <a:lnTo>
                  <a:pt x="0" y="0"/>
                </a:lnTo>
                <a:close/>
              </a:path>
            </a:pathLst>
          </a:custGeom>
          <a:blipFill>
            <a:blip r:embed="rId6"/>
            <a:stretch>
              <a:fillRect t="-7403" b="-7403"/>
            </a:stretch>
          </a:blipFill>
        </p:spPr>
      </p:sp>
      <p:sp>
        <p:nvSpPr>
          <p:cNvPr id="6" name="TextBox 6"/>
          <p:cNvSpPr txBox="1"/>
          <p:nvPr/>
        </p:nvSpPr>
        <p:spPr>
          <a:xfrm>
            <a:off x="628264" y="668544"/>
            <a:ext cx="6796614" cy="550151"/>
          </a:xfrm>
          <a:prstGeom prst="rect">
            <a:avLst/>
          </a:prstGeom>
        </p:spPr>
        <p:txBody>
          <a:bodyPr lIns="0" tIns="0" rIns="0" bIns="0" rtlCol="0" anchor="t">
            <a:spAutoFit/>
          </a:bodyPr>
          <a:lstStyle/>
          <a:p>
            <a:pPr algn="ctr">
              <a:lnSpc>
                <a:spcPts val="4609"/>
              </a:lnSpc>
            </a:pPr>
            <a:r>
              <a:rPr lang="en-US" sz="2800" spc="164" dirty="0">
                <a:solidFill>
                  <a:srgbClr val="A0C9EE"/>
                </a:solidFill>
                <a:latin typeface="League Spartan"/>
                <a:ea typeface="League Spartan"/>
                <a:cs typeface="League Spartan"/>
                <a:sym typeface="League Spartan"/>
              </a:rPr>
              <a:t>DRAFTING OF SENATE BILL 312</a:t>
            </a:r>
          </a:p>
        </p:txBody>
      </p:sp>
      <p:sp>
        <p:nvSpPr>
          <p:cNvPr id="7" name="TextBox 7"/>
          <p:cNvSpPr txBox="1"/>
          <p:nvPr/>
        </p:nvSpPr>
        <p:spPr>
          <a:xfrm>
            <a:off x="1057982" y="4783973"/>
            <a:ext cx="6089987" cy="2133774"/>
          </a:xfrm>
          <a:prstGeom prst="rect">
            <a:avLst/>
          </a:prstGeom>
        </p:spPr>
        <p:txBody>
          <a:bodyPr lIns="0" tIns="0" rIns="0" bIns="0" rtlCol="0" anchor="t">
            <a:spAutoFit/>
          </a:bodyPr>
          <a:lstStyle/>
          <a:p>
            <a:pPr marL="0" lvl="0" indent="0" algn="just">
              <a:lnSpc>
                <a:spcPts val="1448"/>
              </a:lnSpc>
            </a:pPr>
            <a:r>
              <a:rPr lang="en-US" sz="1034" dirty="0">
                <a:solidFill>
                  <a:srgbClr val="FFFFFF"/>
                </a:solidFill>
                <a:latin typeface="Canva Sans"/>
                <a:ea typeface="Canva Sans"/>
                <a:cs typeface="Canva Sans"/>
                <a:sym typeface="Canva Sans"/>
              </a:rPr>
              <a:t>During the 83rd Nevada State Legislative Session, a significant collaboration took place between the Reno Sparks Indian Colony and the Senate Committee on Health and Human Services. Together, they worked on the development of Senate Bill 312, which led to the establishment of the Tribal Health Authority Council. This collaborative effort aimed to address healthcare disparities faced by Nevada's tribal communities.</a:t>
            </a:r>
          </a:p>
          <a:p>
            <a:pPr marL="0" lvl="0" indent="0" algn="just">
              <a:lnSpc>
                <a:spcPts val="1448"/>
              </a:lnSpc>
            </a:pPr>
            <a:endParaRPr lang="en-US" sz="1034" dirty="0">
              <a:solidFill>
                <a:srgbClr val="FFFFFF"/>
              </a:solidFill>
              <a:latin typeface="Canva Sans"/>
              <a:ea typeface="Canva Sans"/>
              <a:cs typeface="Canva Sans"/>
              <a:sym typeface="Canva Sans"/>
            </a:endParaRPr>
          </a:p>
          <a:p>
            <a:pPr algn="just">
              <a:lnSpc>
                <a:spcPts val="1448"/>
              </a:lnSpc>
            </a:pPr>
            <a:r>
              <a:rPr lang="en-US" sz="1034" dirty="0">
                <a:solidFill>
                  <a:srgbClr val="FFFFFF"/>
                </a:solidFill>
                <a:latin typeface="Canva Sans"/>
                <a:ea typeface="Canva Sans"/>
                <a:cs typeface="Canva Sans"/>
                <a:sym typeface="Canva Sans"/>
              </a:rPr>
              <a:t>In the drafting of Senate Bill 312, the Tribal Health Authority Council aimed to focus on expanding healthcare programs, services, staffing, and infrastructure for tribal clinics. This initiative was a goal for a lasting impact, leading to better healthcare outcomes for Nevada's tribal communities for generations to come. The collaboration between the legislative committees and tribal authorities underscores a commitment to improving health equity and access for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Describes the context of Senate Bill 312, including the establishment of the Nevada Tribal Health Authority Council, appropriates $224,000 to the Department of Native American Affairs for staffing and support of the council, allows tribes to implement presumptive eligibility of Medicaid for their tribal communities and allows the council up to two legislative measures per legislative session"/>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3" name="Freeform 3" descr="Picture of Angie Wilson, Reno Sparks Tribal Health Center Director as she gives testimony on Senate Bill 312 to the Assembly Committee on Health and Human Services"/>
          <p:cNvSpPr/>
          <p:nvPr/>
        </p:nvSpPr>
        <p:spPr>
          <a:xfrm>
            <a:off x="777240" y="240618"/>
            <a:ext cx="6310304" cy="3614079"/>
          </a:xfrm>
          <a:custGeom>
            <a:avLst/>
            <a:gdLst/>
            <a:ahLst/>
            <a:cxnLst/>
            <a:rect l="l" t="t" r="r" b="b"/>
            <a:pathLst>
              <a:path w="6310304" h="3614079">
                <a:moveTo>
                  <a:pt x="0" y="0"/>
                </a:moveTo>
                <a:lnTo>
                  <a:pt x="6310304" y="0"/>
                </a:lnTo>
                <a:lnTo>
                  <a:pt x="6310304" y="3614079"/>
                </a:lnTo>
                <a:lnTo>
                  <a:pt x="0" y="3614079"/>
                </a:lnTo>
                <a:lnTo>
                  <a:pt x="0" y="0"/>
                </a:lnTo>
                <a:close/>
              </a:path>
            </a:pathLst>
          </a:custGeom>
          <a:blipFill>
            <a:blip r:embed="rId3"/>
            <a:stretch>
              <a:fillRect l="-608" t="-17819" r="-608"/>
            </a:stretch>
          </a:blipFill>
        </p:spPr>
      </p:sp>
      <p:sp>
        <p:nvSpPr>
          <p:cNvPr id="4" name="Freeform 4">
            <a:extLst>
              <a:ext uri="{C183D7F6-B498-43B3-948B-1728B52AA6E4}">
                <adec:decorative xmlns:adec="http://schemas.microsoft.com/office/drawing/2017/decorative" val="1"/>
              </a:ext>
            </a:extLst>
          </p:cNvPr>
          <p:cNvSpPr/>
          <p:nvPr/>
        </p:nvSpPr>
        <p:spPr>
          <a:xfrm flipH="1" flipV="1">
            <a:off x="0" y="0"/>
            <a:ext cx="1738070" cy="1693894"/>
          </a:xfrm>
          <a:custGeom>
            <a:avLst/>
            <a:gdLst/>
            <a:ahLst/>
            <a:cxnLst/>
            <a:rect l="l" t="t" r="r" b="b"/>
            <a:pathLst>
              <a:path w="1738070" h="1693894">
                <a:moveTo>
                  <a:pt x="1738070" y="1693894"/>
                </a:moveTo>
                <a:lnTo>
                  <a:pt x="0" y="1693894"/>
                </a:lnTo>
                <a:lnTo>
                  <a:pt x="0" y="0"/>
                </a:lnTo>
                <a:lnTo>
                  <a:pt x="1738070" y="0"/>
                </a:lnTo>
                <a:lnTo>
                  <a:pt x="1738070" y="169389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a:extLst>
              <a:ext uri="{C183D7F6-B498-43B3-948B-1728B52AA6E4}">
                <adec:decorative xmlns:adec="http://schemas.microsoft.com/office/drawing/2017/decorative" val="1"/>
              </a:ext>
            </a:extLst>
          </p:cNvPr>
          <p:cNvSpPr/>
          <p:nvPr/>
        </p:nvSpPr>
        <p:spPr>
          <a:xfrm>
            <a:off x="5831480" y="711200"/>
            <a:ext cx="863282" cy="240640"/>
          </a:xfrm>
          <a:custGeom>
            <a:avLst/>
            <a:gdLst/>
            <a:ahLst/>
            <a:cxnLst/>
            <a:rect l="l" t="t" r="r" b="b"/>
            <a:pathLst>
              <a:path w="863282" h="240640">
                <a:moveTo>
                  <a:pt x="0" y="0"/>
                </a:moveTo>
                <a:lnTo>
                  <a:pt x="863281" y="0"/>
                </a:lnTo>
                <a:lnTo>
                  <a:pt x="863281" y="240640"/>
                </a:lnTo>
                <a:lnTo>
                  <a:pt x="0" y="240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22095" y="4203065"/>
            <a:ext cx="8730048" cy="826135"/>
          </a:xfrm>
          <a:prstGeom prst="rect">
            <a:avLst/>
          </a:prstGeom>
        </p:spPr>
        <p:txBody>
          <a:bodyPr lIns="0" tIns="0" rIns="0" bIns="0" rtlCol="0" anchor="t">
            <a:spAutoFit/>
          </a:bodyPr>
          <a:lstStyle/>
          <a:p>
            <a:pPr algn="ctr">
              <a:lnSpc>
                <a:spcPts val="3919"/>
              </a:lnSpc>
            </a:pPr>
            <a:r>
              <a:rPr lang="en-US" sz="2799" spc="139">
                <a:solidFill>
                  <a:srgbClr val="A0C9EE"/>
                </a:solidFill>
                <a:latin typeface="League Spartan"/>
                <a:ea typeface="League Spartan"/>
                <a:cs typeface="League Spartan"/>
                <a:sym typeface="League Spartan"/>
              </a:rPr>
              <a:t>SENATE BILL 312</a:t>
            </a:r>
          </a:p>
          <a:p>
            <a:pPr algn="ctr">
              <a:lnSpc>
                <a:spcPts val="2659"/>
              </a:lnSpc>
            </a:pPr>
            <a:r>
              <a:rPr lang="en-US" sz="1899" spc="94">
                <a:solidFill>
                  <a:srgbClr val="A0C9EE"/>
                </a:solidFill>
                <a:latin typeface="League Spartan"/>
                <a:ea typeface="League Spartan"/>
                <a:cs typeface="League Spartan"/>
                <a:sym typeface="League Spartan"/>
              </a:rPr>
              <a:t>NEVADA TRIBAL HEALTH AUTHORITY COUNCIL </a:t>
            </a:r>
          </a:p>
        </p:txBody>
      </p:sp>
      <p:sp>
        <p:nvSpPr>
          <p:cNvPr id="7" name="TextBox 7"/>
          <p:cNvSpPr txBox="1"/>
          <p:nvPr/>
        </p:nvSpPr>
        <p:spPr>
          <a:xfrm>
            <a:off x="1034135" y="5351576"/>
            <a:ext cx="2635295" cy="3748022"/>
          </a:xfrm>
          <a:prstGeom prst="rect">
            <a:avLst/>
          </a:prstGeom>
        </p:spPr>
        <p:txBody>
          <a:bodyPr lIns="0" tIns="0" rIns="0" bIns="0" rtlCol="0" anchor="t">
            <a:spAutoFit/>
          </a:bodyPr>
          <a:lstStyle/>
          <a:p>
            <a:pPr algn="just">
              <a:lnSpc>
                <a:spcPts val="1688"/>
              </a:lnSpc>
            </a:pPr>
            <a:r>
              <a:rPr lang="en-US" sz="1206">
                <a:solidFill>
                  <a:srgbClr val="FFFFFF"/>
                </a:solidFill>
                <a:latin typeface="Canva Sans"/>
                <a:ea typeface="Canva Sans"/>
                <a:cs typeface="Canva Sans"/>
                <a:sym typeface="Canva Sans"/>
              </a:rPr>
              <a:t>Senate Bill 312 was recently passed, leading to the establishment of the Nevada Tribal Health Authority Council. This council aims to address and improve healthcare services for Native American communities within the state. It will work collaboratively to identify health needs, develop strategies, and implement programs tailored to enhance the well-being of our tribal communities. The council is expected to serve as a critical link between tribal entities and state health resources, ensuring culturally appropriate and effective healthcare delivery.</a:t>
            </a:r>
          </a:p>
        </p:txBody>
      </p:sp>
      <p:grpSp>
        <p:nvGrpSpPr>
          <p:cNvPr id="8" name="Group 8" descr="Describes the provisions in Senate Bill 312, including the establishment of the Authority Council a"/>
          <p:cNvGrpSpPr/>
          <p:nvPr/>
        </p:nvGrpSpPr>
        <p:grpSpPr>
          <a:xfrm>
            <a:off x="4042929" y="5217221"/>
            <a:ext cx="2936968" cy="4619625"/>
            <a:chOff x="0" y="0"/>
            <a:chExt cx="767909" cy="1207861"/>
          </a:xfrm>
        </p:grpSpPr>
        <p:sp>
          <p:nvSpPr>
            <p:cNvPr id="9" name="Freeform 9"/>
            <p:cNvSpPr/>
            <p:nvPr/>
          </p:nvSpPr>
          <p:spPr>
            <a:xfrm>
              <a:off x="0" y="0"/>
              <a:ext cx="767909" cy="1207861"/>
            </a:xfrm>
            <a:custGeom>
              <a:avLst/>
              <a:gdLst/>
              <a:ahLst/>
              <a:cxnLst/>
              <a:rect l="l" t="t" r="r" b="b"/>
              <a:pathLst>
                <a:path w="767909" h="1207861">
                  <a:moveTo>
                    <a:pt x="0" y="0"/>
                  </a:moveTo>
                  <a:lnTo>
                    <a:pt x="767909" y="0"/>
                  </a:lnTo>
                  <a:lnTo>
                    <a:pt x="767909" y="1207861"/>
                  </a:lnTo>
                  <a:lnTo>
                    <a:pt x="0" y="1207861"/>
                  </a:lnTo>
                  <a:close/>
                </a:path>
              </a:pathLst>
            </a:custGeom>
            <a:solidFill>
              <a:srgbClr val="4E6981"/>
            </a:solidFill>
          </p:spPr>
        </p:sp>
        <p:sp>
          <p:nvSpPr>
            <p:cNvPr id="10" name="TextBox 10"/>
            <p:cNvSpPr txBox="1"/>
            <p:nvPr/>
          </p:nvSpPr>
          <p:spPr>
            <a:xfrm>
              <a:off x="0" y="-19050"/>
              <a:ext cx="767909" cy="1226911"/>
            </a:xfrm>
            <a:prstGeom prst="rect">
              <a:avLst/>
            </a:prstGeom>
          </p:spPr>
          <p:txBody>
            <a:bodyPr lIns="47790" tIns="47790" rIns="47790" bIns="47790" rtlCol="0" anchor="ctr"/>
            <a:lstStyle/>
            <a:p>
              <a:pPr algn="ctr">
                <a:lnSpc>
                  <a:spcPts val="1317"/>
                </a:lnSpc>
              </a:pPr>
              <a:endParaRPr/>
            </a:p>
          </p:txBody>
        </p:sp>
      </p:grpSp>
      <p:sp>
        <p:nvSpPr>
          <p:cNvPr id="11" name="TextBox 11"/>
          <p:cNvSpPr txBox="1"/>
          <p:nvPr/>
        </p:nvSpPr>
        <p:spPr>
          <a:xfrm>
            <a:off x="4193765" y="5294450"/>
            <a:ext cx="2635295" cy="4446116"/>
          </a:xfrm>
          <a:prstGeom prst="rect">
            <a:avLst/>
          </a:prstGeom>
        </p:spPr>
        <p:txBody>
          <a:bodyPr lIns="0" tIns="0" rIns="0" bIns="0" rtlCol="0" anchor="t">
            <a:spAutoFit/>
          </a:bodyPr>
          <a:lstStyle/>
          <a:p>
            <a:pPr marL="0" lvl="0" indent="0" algn="ctr">
              <a:lnSpc>
                <a:spcPts val="1688"/>
              </a:lnSpc>
            </a:pPr>
            <a:r>
              <a:rPr lang="en-US" sz="1206">
                <a:solidFill>
                  <a:srgbClr val="FFFFFF"/>
                </a:solidFill>
                <a:latin typeface="Canva Sans"/>
                <a:ea typeface="Canva Sans"/>
                <a:cs typeface="Canva Sans"/>
                <a:sym typeface="Canva Sans"/>
              </a:rPr>
              <a:t>Senate Bill 312 specifically includes the following provisions:</a:t>
            </a:r>
          </a:p>
          <a:p>
            <a:pPr algn="just">
              <a:lnSpc>
                <a:spcPts val="1408"/>
              </a:lnSpc>
            </a:pPr>
            <a:endParaRPr lang="en-US" sz="1206">
              <a:solidFill>
                <a:srgbClr val="FFFFFF"/>
              </a:solidFill>
              <a:latin typeface="Canva Sans"/>
              <a:ea typeface="Canva Sans"/>
              <a:cs typeface="Canva Sans"/>
              <a:sym typeface="Canva Sans"/>
            </a:endParaRPr>
          </a:p>
          <a:p>
            <a:pPr marL="217206" lvl="1" indent="-108603" algn="just">
              <a:lnSpc>
                <a:spcPts val="1408"/>
              </a:lnSpc>
              <a:buFont typeface="Arial"/>
              <a:buChar char="•"/>
            </a:pPr>
            <a:r>
              <a:rPr lang="en-US" sz="1006">
                <a:solidFill>
                  <a:srgbClr val="FFFFFF"/>
                </a:solidFill>
                <a:latin typeface="Canva Sans"/>
                <a:ea typeface="Canva Sans"/>
                <a:cs typeface="Canva Sans"/>
                <a:sym typeface="Canva Sans"/>
              </a:rPr>
              <a:t>Establishes the Nevada Tribal Health Authority Council</a:t>
            </a:r>
          </a:p>
          <a:p>
            <a:pPr marL="434412" lvl="2" indent="-144804" algn="just">
              <a:lnSpc>
                <a:spcPts val="1589"/>
              </a:lnSpc>
              <a:buFont typeface="Arial"/>
              <a:buChar char="⚬"/>
            </a:pPr>
            <a:r>
              <a:rPr lang="en-US" sz="1006">
                <a:solidFill>
                  <a:srgbClr val="FFFFFF"/>
                </a:solidFill>
                <a:latin typeface="Canva Sans"/>
                <a:ea typeface="Canva Sans"/>
                <a:cs typeface="Canva Sans"/>
                <a:sym typeface="Canva Sans"/>
              </a:rPr>
              <a:t>Comprised of Nevada Tribal Health Directors or designees</a:t>
            </a:r>
          </a:p>
          <a:p>
            <a:pPr algn="just">
              <a:lnSpc>
                <a:spcPts val="1589"/>
              </a:lnSpc>
            </a:pPr>
            <a:endParaRPr lang="en-US" sz="1006">
              <a:solidFill>
                <a:srgbClr val="FFFFFF"/>
              </a:solidFill>
              <a:latin typeface="Canva Sans"/>
              <a:ea typeface="Canva Sans"/>
              <a:cs typeface="Canva Sans"/>
              <a:sym typeface="Canva Sans"/>
            </a:endParaRPr>
          </a:p>
          <a:p>
            <a:pPr marL="217206" lvl="1" indent="-108603" algn="just">
              <a:lnSpc>
                <a:spcPts val="1478"/>
              </a:lnSpc>
              <a:buFont typeface="Arial"/>
              <a:buChar char="•"/>
            </a:pPr>
            <a:r>
              <a:rPr lang="en-US" sz="1006">
                <a:solidFill>
                  <a:srgbClr val="FFFFFF"/>
                </a:solidFill>
                <a:latin typeface="Canva Sans"/>
                <a:ea typeface="Canva Sans"/>
                <a:cs typeface="Canva Sans"/>
                <a:sym typeface="Canva Sans"/>
              </a:rPr>
              <a:t>Establishes the account for Tribal Health in the State General Fund</a:t>
            </a:r>
          </a:p>
          <a:p>
            <a:pPr algn="just">
              <a:lnSpc>
                <a:spcPts val="1478"/>
              </a:lnSpc>
            </a:pPr>
            <a:endParaRPr lang="en-US" sz="1006">
              <a:solidFill>
                <a:srgbClr val="FFFFFF"/>
              </a:solidFill>
              <a:latin typeface="Canva Sans"/>
              <a:ea typeface="Canva Sans"/>
              <a:cs typeface="Canva Sans"/>
              <a:sym typeface="Canva Sans"/>
            </a:endParaRPr>
          </a:p>
          <a:p>
            <a:pPr marL="217206" lvl="1" indent="-108603" algn="just">
              <a:lnSpc>
                <a:spcPts val="1478"/>
              </a:lnSpc>
              <a:buFont typeface="Arial"/>
              <a:buChar char="•"/>
            </a:pPr>
            <a:r>
              <a:rPr lang="en-US" sz="1006">
                <a:solidFill>
                  <a:srgbClr val="FFFFFF"/>
                </a:solidFill>
                <a:latin typeface="Canva Sans"/>
                <a:ea typeface="Canva Sans"/>
                <a:cs typeface="Canva Sans"/>
                <a:sym typeface="Canva Sans"/>
              </a:rPr>
              <a:t>Appropriates $224K to the Department of Native American Affairs for personnel and operating costs of the Council</a:t>
            </a:r>
          </a:p>
          <a:p>
            <a:pPr algn="just">
              <a:lnSpc>
                <a:spcPts val="1478"/>
              </a:lnSpc>
            </a:pPr>
            <a:endParaRPr lang="en-US" sz="1006">
              <a:solidFill>
                <a:srgbClr val="FFFFFF"/>
              </a:solidFill>
              <a:latin typeface="Canva Sans"/>
              <a:ea typeface="Canva Sans"/>
              <a:cs typeface="Canva Sans"/>
              <a:sym typeface="Canva Sans"/>
            </a:endParaRPr>
          </a:p>
          <a:p>
            <a:pPr marL="217206" lvl="1" indent="-108603" algn="just">
              <a:lnSpc>
                <a:spcPts val="1478"/>
              </a:lnSpc>
              <a:buFont typeface="Arial"/>
              <a:buChar char="•"/>
            </a:pPr>
            <a:r>
              <a:rPr lang="en-US" sz="1006">
                <a:solidFill>
                  <a:srgbClr val="FFFFFF"/>
                </a:solidFill>
                <a:latin typeface="Canva Sans"/>
                <a:ea typeface="Canva Sans"/>
                <a:cs typeface="Canva Sans"/>
                <a:sym typeface="Canva Sans"/>
              </a:rPr>
              <a:t>Authorizes the Council to request up to two legislative measures each legislative session</a:t>
            </a:r>
          </a:p>
          <a:p>
            <a:pPr algn="just">
              <a:lnSpc>
                <a:spcPts val="1478"/>
              </a:lnSpc>
            </a:pPr>
            <a:endParaRPr lang="en-US" sz="1006">
              <a:solidFill>
                <a:srgbClr val="FFFFFF"/>
              </a:solidFill>
              <a:latin typeface="Canva Sans"/>
              <a:ea typeface="Canva Sans"/>
              <a:cs typeface="Canva Sans"/>
              <a:sym typeface="Canva Sans"/>
            </a:endParaRPr>
          </a:p>
          <a:p>
            <a:pPr marL="217206" lvl="1" indent="-108603" algn="just">
              <a:lnSpc>
                <a:spcPts val="1478"/>
              </a:lnSpc>
              <a:buFont typeface="Arial"/>
              <a:buChar char="•"/>
            </a:pPr>
            <a:r>
              <a:rPr lang="en-US" sz="1006">
                <a:solidFill>
                  <a:srgbClr val="FFFFFF"/>
                </a:solidFill>
                <a:latin typeface="Canva Sans"/>
                <a:ea typeface="Canva Sans"/>
                <a:cs typeface="Canva Sans"/>
                <a:sym typeface="Canva Sans"/>
              </a:rPr>
              <a:t>Authorizes Indian Tribes to determine presumptive eligibility for Medicaid benefits</a:t>
            </a:r>
          </a:p>
          <a:p>
            <a:pPr algn="just">
              <a:lnSpc>
                <a:spcPts val="1688"/>
              </a:lnSpc>
            </a:pPr>
            <a:endParaRPr lang="en-US" sz="1006">
              <a:solidFill>
                <a:srgbClr val="FFFFFF"/>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n overview of the Affordable Care Act provisions for American Indians and Alaska Natives "/>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3" name="Freeform 3">
            <a:extLst>
              <a:ext uri="{C183D7F6-B498-43B3-948B-1728B52AA6E4}">
                <adec:decorative xmlns:adec="http://schemas.microsoft.com/office/drawing/2017/decorative" val="1"/>
              </a:ext>
            </a:extLst>
          </p:cNvPr>
          <p:cNvSpPr/>
          <p:nvPr/>
        </p:nvSpPr>
        <p:spPr>
          <a:xfrm flipH="1">
            <a:off x="-436406" y="8997135"/>
            <a:ext cx="1539354" cy="1500229"/>
          </a:xfrm>
          <a:custGeom>
            <a:avLst/>
            <a:gdLst/>
            <a:ahLst/>
            <a:cxnLst/>
            <a:rect l="l" t="t" r="r" b="b"/>
            <a:pathLst>
              <a:path w="1539354" h="1500229">
                <a:moveTo>
                  <a:pt x="1539354" y="0"/>
                </a:moveTo>
                <a:lnTo>
                  <a:pt x="0" y="0"/>
                </a:lnTo>
                <a:lnTo>
                  <a:pt x="0" y="1500229"/>
                </a:lnTo>
                <a:lnTo>
                  <a:pt x="1539354" y="1500229"/>
                </a:lnTo>
                <a:lnTo>
                  <a:pt x="153935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descr="A stock picture of the Affordable Care Act and stethascope"/>
          <p:cNvSpPr/>
          <p:nvPr/>
        </p:nvSpPr>
        <p:spPr>
          <a:xfrm>
            <a:off x="777240" y="1360682"/>
            <a:ext cx="6391921" cy="3514457"/>
          </a:xfrm>
          <a:custGeom>
            <a:avLst/>
            <a:gdLst/>
            <a:ahLst/>
            <a:cxnLst/>
            <a:rect l="l" t="t" r="r" b="b"/>
            <a:pathLst>
              <a:path w="6391921" h="3514457">
                <a:moveTo>
                  <a:pt x="0" y="0"/>
                </a:moveTo>
                <a:lnTo>
                  <a:pt x="6391921" y="0"/>
                </a:lnTo>
                <a:lnTo>
                  <a:pt x="6391921" y="3514457"/>
                </a:lnTo>
                <a:lnTo>
                  <a:pt x="0" y="3514457"/>
                </a:lnTo>
                <a:lnTo>
                  <a:pt x="0" y="0"/>
                </a:lnTo>
                <a:close/>
              </a:path>
            </a:pathLst>
          </a:custGeom>
          <a:blipFill>
            <a:blip r:embed="rId5"/>
            <a:stretch>
              <a:fillRect t="-23288" r="-5034" b="-3986"/>
            </a:stretch>
          </a:blipFill>
        </p:spPr>
      </p:sp>
      <p:sp>
        <p:nvSpPr>
          <p:cNvPr id="6" name="TextBox 6"/>
          <p:cNvSpPr txBox="1"/>
          <p:nvPr/>
        </p:nvSpPr>
        <p:spPr>
          <a:xfrm>
            <a:off x="2048951" y="669424"/>
            <a:ext cx="5253851" cy="565480"/>
          </a:xfrm>
          <a:prstGeom prst="rect">
            <a:avLst/>
          </a:prstGeom>
        </p:spPr>
        <p:txBody>
          <a:bodyPr lIns="0" tIns="0" rIns="0" bIns="0" rtlCol="0" anchor="t">
            <a:spAutoFit/>
          </a:bodyPr>
          <a:lstStyle/>
          <a:p>
            <a:pPr algn="l">
              <a:lnSpc>
                <a:spcPts val="4609"/>
              </a:lnSpc>
            </a:pPr>
            <a:r>
              <a:rPr lang="en-US" sz="3292" spc="164">
                <a:solidFill>
                  <a:srgbClr val="A0C9EE"/>
                </a:solidFill>
                <a:latin typeface="League Spartan"/>
                <a:ea typeface="League Spartan"/>
                <a:cs typeface="League Spartan"/>
                <a:sym typeface="League Spartan"/>
              </a:rPr>
              <a:t>SENATE BILL 97</a:t>
            </a:r>
          </a:p>
        </p:txBody>
      </p:sp>
      <p:sp>
        <p:nvSpPr>
          <p:cNvPr id="7" name="TextBox 7"/>
          <p:cNvSpPr txBox="1"/>
          <p:nvPr/>
        </p:nvSpPr>
        <p:spPr>
          <a:xfrm>
            <a:off x="777240" y="5231847"/>
            <a:ext cx="6391921" cy="4181226"/>
          </a:xfrm>
          <a:prstGeom prst="rect">
            <a:avLst/>
          </a:prstGeom>
        </p:spPr>
        <p:txBody>
          <a:bodyPr lIns="0" tIns="0" rIns="0" bIns="0" rtlCol="0" anchor="t">
            <a:spAutoFit/>
          </a:bodyPr>
          <a:lstStyle/>
          <a:p>
            <a:pPr marL="0" lvl="0" indent="0" algn="just">
              <a:lnSpc>
                <a:spcPts val="1588"/>
              </a:lnSpc>
            </a:pPr>
            <a:r>
              <a:rPr lang="en-US" sz="1134">
                <a:solidFill>
                  <a:srgbClr val="FFFFFF"/>
                </a:solidFill>
                <a:latin typeface="Canva Sans"/>
                <a:ea typeface="Canva Sans"/>
                <a:cs typeface="Canva Sans"/>
                <a:sym typeface="Canva Sans"/>
              </a:rPr>
              <a:t>The Affordable Care Act (ACA) includes several provisions specifically designed to address the healthcare needs of American Indians and Alaska Natives (AI/AN). One significant aspect is the permanent reauthorization of the Indian Health Care Improvement Act, which strengthens the Indian Health Service (IHS) and expands its services. The ACA also offers AI/AN individuals greater flexibility in health insurance coverage, including exemptions from certain penalties for not having coverage, along with continuous open enrollment opportunities.</a:t>
            </a:r>
          </a:p>
          <a:p>
            <a:pPr marL="0" lvl="0" indent="0" algn="just">
              <a:lnSpc>
                <a:spcPts val="1588"/>
              </a:lnSpc>
            </a:pPr>
            <a:endParaRPr lang="en-US" sz="1134">
              <a:solidFill>
                <a:srgbClr val="FFFFFF"/>
              </a:solidFill>
              <a:latin typeface="Canva Sans"/>
              <a:ea typeface="Canva Sans"/>
              <a:cs typeface="Canva Sans"/>
              <a:sym typeface="Canva Sans"/>
            </a:endParaRPr>
          </a:p>
          <a:p>
            <a:pPr marL="0" lvl="0" indent="0" algn="just">
              <a:lnSpc>
                <a:spcPts val="1588"/>
              </a:lnSpc>
            </a:pPr>
            <a:r>
              <a:rPr lang="en-US" sz="1134">
                <a:solidFill>
                  <a:srgbClr val="FFFFFF"/>
                </a:solidFill>
                <a:latin typeface="Canva Sans"/>
                <a:ea typeface="Canva Sans"/>
                <a:cs typeface="Canva Sans"/>
                <a:sym typeface="Canva Sans"/>
              </a:rPr>
              <a:t>Additionally, the ACA provides funding to improve tribal healthcare facilities and workforce development, allowing for better access to quality care. It ensures that AI/AN individuals can access preventive services at no cost. These provisions aim to reduce health disparities and improve overall health outcomes for AI/AN communities by ensuring culturally appropriate and accessible healthcare services.</a:t>
            </a:r>
          </a:p>
          <a:p>
            <a:pPr marL="0" lvl="0" indent="0" algn="just">
              <a:lnSpc>
                <a:spcPts val="1588"/>
              </a:lnSpc>
            </a:pPr>
            <a:endParaRPr lang="en-US" sz="1134">
              <a:solidFill>
                <a:srgbClr val="FFFFFF"/>
              </a:solidFill>
              <a:latin typeface="Canva Sans"/>
              <a:ea typeface="Canva Sans"/>
              <a:cs typeface="Canva Sans"/>
              <a:sym typeface="Canva Sans"/>
            </a:endParaRPr>
          </a:p>
          <a:p>
            <a:pPr algn="just">
              <a:lnSpc>
                <a:spcPts val="1588"/>
              </a:lnSpc>
            </a:pPr>
            <a:r>
              <a:rPr lang="en-US" sz="1134">
                <a:solidFill>
                  <a:srgbClr val="FFFFFF"/>
                </a:solidFill>
                <a:latin typeface="Canva Sans"/>
                <a:ea typeface="Canva Sans"/>
                <a:cs typeface="Canva Sans"/>
                <a:sym typeface="Canva Sans"/>
              </a:rPr>
              <a:t>Furthermore, the ACA outlines specific mechanisms like tribal sponsorship and aggregate billing allowances. Tribal sponsorship allows tribes to pay premiums on behalf of AI/AN members, facilitating their enrollment in health plans. This ensures that individuals receive the necessary coverage without bearing the financial burden. Aggregate billing allows tribes to consolidate billing for members enrolled in qualified health plans, simplifying the administrative process and improving efficiency. These measures provide vital support and flexibility to tribal entities in managing healthcare coverage for their members.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Explains Senate Bill 97, mandating one of the Governors appointees to the Silver State Health Insurance Board of Directors must be a member of a Nevada Indian Tribe with expertise in tribal health care. "/>
          <p:cNvSpPr/>
          <p:nvPr/>
        </p:nvSpPr>
        <p:spPr>
          <a:xfrm rot="-5400000" flipH="1" flipV="1">
            <a:off x="-1143000" y="1143000"/>
            <a:ext cx="10058400" cy="7772400"/>
          </a:xfrm>
          <a:custGeom>
            <a:avLst/>
            <a:gdLst/>
            <a:ahLst/>
            <a:cxnLst/>
            <a:rect l="l" t="t" r="r" b="b"/>
            <a:pathLst>
              <a:path w="10058400" h="7772400">
                <a:moveTo>
                  <a:pt x="0" y="7772400"/>
                </a:moveTo>
                <a:lnTo>
                  <a:pt x="0" y="0"/>
                </a:lnTo>
                <a:lnTo>
                  <a:pt x="10058400" y="0"/>
                </a:lnTo>
                <a:lnTo>
                  <a:pt x="10058400" y="7772400"/>
                </a:lnTo>
                <a:lnTo>
                  <a:pt x="0" y="7772400"/>
                </a:lnTo>
                <a:close/>
              </a:path>
            </a:pathLst>
          </a:custGeom>
          <a:blipFill>
            <a:blip r:embed="rId2"/>
            <a:stretch>
              <a:fillRect l="-2635" t="-1470" r="-2635" b="-1470"/>
            </a:stretch>
          </a:blipFill>
        </p:spPr>
      </p:sp>
      <p:sp>
        <p:nvSpPr>
          <p:cNvPr id="6" name="TextBox 6"/>
          <p:cNvSpPr txBox="1"/>
          <p:nvPr/>
        </p:nvSpPr>
        <p:spPr>
          <a:xfrm>
            <a:off x="2048951" y="669424"/>
            <a:ext cx="5253851" cy="565480"/>
          </a:xfrm>
          <a:prstGeom prst="rect">
            <a:avLst/>
          </a:prstGeom>
        </p:spPr>
        <p:txBody>
          <a:bodyPr lIns="0" tIns="0" rIns="0" bIns="0" rtlCol="0" anchor="t">
            <a:spAutoFit/>
          </a:bodyPr>
          <a:lstStyle/>
          <a:p>
            <a:pPr algn="l">
              <a:lnSpc>
                <a:spcPts val="4609"/>
              </a:lnSpc>
            </a:pPr>
            <a:r>
              <a:rPr lang="en-US" sz="3292" spc="164">
                <a:solidFill>
                  <a:srgbClr val="A0C9EE"/>
                </a:solidFill>
                <a:latin typeface="League Spartan"/>
                <a:ea typeface="League Spartan"/>
                <a:cs typeface="League Spartan"/>
                <a:sym typeface="League Spartan"/>
              </a:rPr>
              <a:t>SENATE BILL 97</a:t>
            </a:r>
          </a:p>
        </p:txBody>
      </p:sp>
      <p:sp>
        <p:nvSpPr>
          <p:cNvPr id="7" name="TextBox 7"/>
          <p:cNvSpPr txBox="1"/>
          <p:nvPr/>
        </p:nvSpPr>
        <p:spPr>
          <a:xfrm>
            <a:off x="777240" y="5246752"/>
            <a:ext cx="2152850" cy="3381126"/>
          </a:xfrm>
          <a:prstGeom prst="rect">
            <a:avLst/>
          </a:prstGeom>
        </p:spPr>
        <p:txBody>
          <a:bodyPr lIns="0" tIns="0" rIns="0" bIns="0" rtlCol="0" anchor="t">
            <a:spAutoFit/>
          </a:bodyPr>
          <a:lstStyle/>
          <a:p>
            <a:pPr algn="just">
              <a:lnSpc>
                <a:spcPts val="1588"/>
              </a:lnSpc>
            </a:pPr>
            <a:r>
              <a:rPr lang="en-US" sz="1134">
                <a:solidFill>
                  <a:srgbClr val="FFFFFF"/>
                </a:solidFill>
                <a:latin typeface="Canva Sans"/>
                <a:ea typeface="Canva Sans"/>
                <a:cs typeface="Canva Sans"/>
                <a:sym typeface="Canva Sans"/>
              </a:rPr>
              <a:t>Nevada Senate Bill 97 (SB97) for the 2025 legislative session makes revisions to the Silver State Health Insurance Exchange. Specifically, it modifies the composition of the Board of Directors. The bill mandates that one of the Governor's appointees to the Board must be a member of a Nevada Indian tribe with expertise in tribal health care administration. This addition ensures better representation and expertise in tribal healthcare within the Exchange's governing body.</a:t>
            </a:r>
          </a:p>
        </p:txBody>
      </p:sp>
      <p:sp>
        <p:nvSpPr>
          <p:cNvPr id="8" name="Freeform 8">
            <a:extLst>
              <a:ext uri="{C183D7F6-B498-43B3-948B-1728B52AA6E4}">
                <adec:decorative xmlns:adec="http://schemas.microsoft.com/office/drawing/2017/decorative" val="1"/>
              </a:ext>
            </a:extLst>
          </p:cNvPr>
          <p:cNvSpPr/>
          <p:nvPr/>
        </p:nvSpPr>
        <p:spPr>
          <a:xfrm flipH="1">
            <a:off x="-2" y="8627879"/>
            <a:ext cx="1371601" cy="1430522"/>
          </a:xfrm>
          <a:custGeom>
            <a:avLst/>
            <a:gdLst/>
            <a:ahLst/>
            <a:cxnLst/>
            <a:rect l="l" t="t" r="r" b="b"/>
            <a:pathLst>
              <a:path w="1539354" h="1500229">
                <a:moveTo>
                  <a:pt x="1539354" y="0"/>
                </a:moveTo>
                <a:lnTo>
                  <a:pt x="0" y="0"/>
                </a:lnTo>
                <a:lnTo>
                  <a:pt x="0" y="1500229"/>
                </a:lnTo>
                <a:lnTo>
                  <a:pt x="1539354" y="1500229"/>
                </a:lnTo>
                <a:lnTo>
                  <a:pt x="153935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descr="Picture of Reno Sparks Indian Colony Chairman Daryl Gardipe, Angie Wilson, Reno Sparks Tribal Health Director and Brett Scholari testifying to the Assembly Committee on Health and Human Services on Senate Bill 97"/>
          <p:cNvSpPr/>
          <p:nvPr/>
        </p:nvSpPr>
        <p:spPr>
          <a:xfrm>
            <a:off x="770195" y="1730204"/>
            <a:ext cx="6720776" cy="3096211"/>
          </a:xfrm>
          <a:custGeom>
            <a:avLst/>
            <a:gdLst/>
            <a:ahLst/>
            <a:cxnLst/>
            <a:rect l="l" t="t" r="r" b="b"/>
            <a:pathLst>
              <a:path w="6720776" h="3096211">
                <a:moveTo>
                  <a:pt x="0" y="0"/>
                </a:moveTo>
                <a:lnTo>
                  <a:pt x="6720776" y="0"/>
                </a:lnTo>
                <a:lnTo>
                  <a:pt x="6720776" y="3096210"/>
                </a:lnTo>
                <a:lnTo>
                  <a:pt x="0" y="3096210"/>
                </a:lnTo>
                <a:lnTo>
                  <a:pt x="0" y="0"/>
                </a:lnTo>
                <a:close/>
              </a:path>
            </a:pathLst>
          </a:custGeom>
          <a:blipFill>
            <a:blip r:embed="rId5"/>
            <a:stretch>
              <a:fillRect t="-14085"/>
            </a:stretch>
          </a:blipFill>
        </p:spPr>
      </p:sp>
      <p:sp>
        <p:nvSpPr>
          <p:cNvPr id="11" name="Freeform 11" descr="Picture of Angie Wilson, Reno Sparks Tribal Health Center Director, Russell Cook, former Nevada Health Link Director and a representative from the Governors Office. "/>
          <p:cNvSpPr/>
          <p:nvPr/>
        </p:nvSpPr>
        <p:spPr>
          <a:xfrm>
            <a:off x="3142673" y="5133850"/>
            <a:ext cx="4348298" cy="3494028"/>
          </a:xfrm>
          <a:custGeom>
            <a:avLst/>
            <a:gdLst/>
            <a:ahLst/>
            <a:cxnLst/>
            <a:rect l="l" t="t" r="r" b="b"/>
            <a:pathLst>
              <a:path w="4348298" h="3494028">
                <a:moveTo>
                  <a:pt x="0" y="0"/>
                </a:moveTo>
                <a:lnTo>
                  <a:pt x="4348298" y="0"/>
                </a:lnTo>
                <a:lnTo>
                  <a:pt x="4348298" y="3494028"/>
                </a:lnTo>
                <a:lnTo>
                  <a:pt x="0" y="3494028"/>
                </a:lnTo>
                <a:lnTo>
                  <a:pt x="0" y="0"/>
                </a:lnTo>
                <a:close/>
              </a:path>
            </a:pathLst>
          </a:custGeom>
          <a:blipFill>
            <a:blip r:embed="rId6"/>
            <a:stretch>
              <a:fillRect t="-72711" b="-97831"/>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1D3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CADE6-4064-419D-B892-8D350694AE34}"/>
              </a:ext>
            </a:extLst>
          </p:cNvPr>
          <p:cNvSpPr/>
          <p:nvPr/>
        </p:nvSpPr>
        <p:spPr>
          <a:xfrm>
            <a:off x="1990232" y="4813757"/>
            <a:ext cx="3791935" cy="430887"/>
          </a:xfrm>
          <a:prstGeom prst="rect">
            <a:avLst/>
          </a:prstGeom>
        </p:spPr>
        <p:txBody>
          <a:bodyPr wrap="none">
            <a:spAutoFit/>
          </a:bodyPr>
          <a:lstStyle/>
          <a:p>
            <a:pPr algn="ctr">
              <a:lnSpc>
                <a:spcPts val="2799"/>
              </a:lnSpc>
              <a:spcBef>
                <a:spcPct val="0"/>
              </a:spcBef>
            </a:pPr>
            <a:r>
              <a:rPr lang="en-US" spc="99" dirty="0">
                <a:solidFill>
                  <a:srgbClr val="A0C9EE"/>
                </a:solidFill>
                <a:latin typeface="League Spartan"/>
                <a:ea typeface="League Spartan"/>
                <a:cs typeface="League Spartan"/>
                <a:sym typeface="League Spartan"/>
              </a:rPr>
              <a:t>QUESTIONS OR COMMENTS</a:t>
            </a:r>
          </a:p>
        </p:txBody>
      </p:sp>
      <p:sp>
        <p:nvSpPr>
          <p:cNvPr id="3" name="Freeform 3">
            <a:extLst>
              <a:ext uri="{FF2B5EF4-FFF2-40B4-BE49-F238E27FC236}">
                <a16:creationId xmlns:a16="http://schemas.microsoft.com/office/drawing/2014/main" id="{B0B4017F-2866-4FDF-8760-7C9DAC924318}"/>
              </a:ext>
              <a:ext uri="{C183D7F6-B498-43B3-948B-1728B52AA6E4}">
                <adec:decorative xmlns:adec="http://schemas.microsoft.com/office/drawing/2017/decorative" val="1"/>
              </a:ext>
            </a:extLst>
          </p:cNvPr>
          <p:cNvSpPr/>
          <p:nvPr/>
        </p:nvSpPr>
        <p:spPr>
          <a:xfrm rot="-10800000" flipH="1">
            <a:off x="6118746" y="114300"/>
            <a:ext cx="1539354" cy="1500229"/>
          </a:xfrm>
          <a:custGeom>
            <a:avLst/>
            <a:gdLst/>
            <a:ahLst/>
            <a:cxnLst/>
            <a:rect l="l" t="t" r="r" b="b"/>
            <a:pathLst>
              <a:path w="1539354" h="1500229">
                <a:moveTo>
                  <a:pt x="1539354" y="0"/>
                </a:moveTo>
                <a:lnTo>
                  <a:pt x="0" y="0"/>
                </a:lnTo>
                <a:lnTo>
                  <a:pt x="0" y="1500229"/>
                </a:lnTo>
                <a:lnTo>
                  <a:pt x="1539354" y="1500229"/>
                </a:lnTo>
                <a:lnTo>
                  <a:pt x="1539354"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996</Words>
  <Application>Microsoft Office PowerPoint</Application>
  <PresentationFormat>Custom</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Canva Sans</vt:lpstr>
      <vt:lpstr>Canva Sans Italics</vt:lpstr>
      <vt:lpstr>League Spartan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NOMHE Presentation</dc:title>
  <dc:creator>Angie Wilson</dc:creator>
  <cp:lastModifiedBy>Angie Wilson</cp:lastModifiedBy>
  <cp:revision>7</cp:revision>
  <cp:lastPrinted>2025-08-08T00:44:03Z</cp:lastPrinted>
  <dcterms:created xsi:type="dcterms:W3CDTF">2006-08-16T00:00:00Z</dcterms:created>
  <dcterms:modified xsi:type="dcterms:W3CDTF">2025-08-08T00:44:52Z</dcterms:modified>
  <dc:identifier>DAGvayth_EM</dc:identifier>
</cp:coreProperties>
</file>